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6858000" cx="12192000"/>
  <p:notesSz cx="6858000" cy="9144000"/>
  <p:embeddedFontLst>
    <p:embeddedFont>
      <p:font typeface="Lobster"/>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76">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376"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obster-regular.fnt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b4c7f268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5b4c7f2680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19b64549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overfitting</a:t>
            </a:r>
            <a:endParaRPr/>
          </a:p>
        </p:txBody>
      </p:sp>
      <p:sp>
        <p:nvSpPr>
          <p:cNvPr id="370" name="Google Shape;370;g519b645499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19b6454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overfitting</a:t>
            </a:r>
            <a:endParaRPr/>
          </a:p>
        </p:txBody>
      </p:sp>
      <p:sp>
        <p:nvSpPr>
          <p:cNvPr id="381" name="Google Shape;381;g519b64549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19b64556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519b645566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866d1bd4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866d1bd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866d1bd4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866d1bd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866d1bd4f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866d1bd4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19b64556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519b645566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19b645566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519b645566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19b645566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519b645566_0_5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19b645566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519b645566_0_6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19b6455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519b64556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19b64556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Aunque originariamente las SVMs fueron pensadas para resolver problemas de </a:t>
            </a:r>
            <a:r>
              <a:rPr lang="en-US"/>
              <a:t>clasificación</a:t>
            </a:r>
            <a:r>
              <a:rPr lang="en-US"/>
              <a:t> binaria, actualmente se utilizan para resolver otros tipos de problemas (regresión, agrupamiento, multiclasicación). También son diversos los campos en los que han sido utilizadas con éxito, tales como visión articial, reconocimiento de caracteres, categorización de texto e hipertexto, </a:t>
            </a:r>
            <a:r>
              <a:rPr lang="en-US"/>
              <a:t>clasificación</a:t>
            </a:r>
            <a:r>
              <a:rPr lang="en-US"/>
              <a:t> de proteínas, procesamiento de lenguaje natural, análisis de series temporales. De hecho, desde su introducción, han ido ganando un merecido reconocimiento gracias a sus sólidos fundamentos teóricos.</a:t>
            </a:r>
            <a:endParaRPr/>
          </a:p>
        </p:txBody>
      </p:sp>
      <p:sp>
        <p:nvSpPr>
          <p:cNvPr id="284" name="Google Shape;284;g519b645566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Aunque originariamente las SVMs fueron pensadas para resolver problemas de clasicación binaria, actualmente se utilizan para resolver otros tipos de problemas (regresión, agrupamiento, multiclasicación). También son diversos los campos en los que han sido utilizadas con éxito, tales como visión articial, reconocimiento de caracteres, categorización de texto e hipertexto, clasicación de proteínas, procesamiento de lenguaje natural, análisis de series temporales. De hecho, desde su introducción, han ido ganando un merecido reconocimiento gracias a sus sólidos fundamentos teóricos.</a:t>
            </a:r>
            <a:endParaRPr/>
          </a:p>
        </p:txBody>
      </p:sp>
      <p:sp>
        <p:nvSpPr>
          <p:cNvPr id="328" name="Google Shape;32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19b64556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Aunque originariamente las SVMs fueron pensadas para resolver problemas de clasicación binaria, actualmente se utilizan para resolver otros tipos de problemas (regresión, agrupamiento, multiclasicación). También son diversos los campos en los que han sido utilizadas con éxito, tales como visión articial, reconocimiento de caracteres, categorización de texto e hipertexto, clasicación de proteínas, procesamiento de lenguaje natural, análisis de series temporales. De hecho, desde su introducción, han ido ganando un merecido reconocimiento gracias a sus sólidos fundamentos teóricos.</a:t>
            </a:r>
            <a:endParaRPr/>
          </a:p>
        </p:txBody>
      </p:sp>
      <p:sp>
        <p:nvSpPr>
          <p:cNvPr id="341" name="Google Shape;341;g519b645566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19b64556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519b645566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bg>
      <p:bgPr>
        <a:blipFill>
          <a:blip r:embed="rId2">
            <a:alphaModFix/>
          </a:blip>
          <a:stretch>
            <a:fillRect/>
          </a:stretch>
        </a:blipFill>
      </p:bgPr>
    </p:bg>
    <p:spTree>
      <p:nvGrpSpPr>
        <p:cNvPr id="6" name="Shape 6"/>
        <p:cNvGrpSpPr/>
        <p:nvPr/>
      </p:nvGrpSpPr>
      <p:grpSpPr>
        <a:xfrm>
          <a:off x="0" y="0"/>
          <a:ext cx="0" cy="0"/>
          <a:chOff x="0" y="0"/>
          <a:chExt cx="0" cy="0"/>
        </a:xfrm>
      </p:grpSpPr>
      <p:sp>
        <p:nvSpPr>
          <p:cNvPr id="7" name="Google Shape;7;p2"/>
          <p:cNvSpPr/>
          <p:nvPr/>
        </p:nvSpPr>
        <p:spPr>
          <a:xfrm>
            <a:off x="0" y="0"/>
            <a:ext cx="12192000" cy="6858000"/>
          </a:xfrm>
          <a:prstGeom prst="rect">
            <a:avLst/>
          </a:prstGeom>
          <a:solidFill>
            <a:schemeClr val="accent1">
              <a:alpha val="5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 name="Google Shape;8;p2"/>
          <p:cNvSpPr/>
          <p:nvPr/>
        </p:nvSpPr>
        <p:spPr>
          <a:xfrm>
            <a:off x="8301789" y="-866274"/>
            <a:ext cx="4066673" cy="4066673"/>
          </a:xfrm>
          <a:prstGeom prst="arc">
            <a:avLst>
              <a:gd fmla="val 1409913" name="adj1"/>
              <a:gd fmla="val 12880072" name="adj2"/>
            </a:avLst>
          </a:prstGeom>
          <a:noFill/>
          <a:ln cap="flat" cmpd="sng" w="19050">
            <a:solidFill>
              <a:schemeClr val="lt1">
                <a:alpha val="11764"/>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_Images &amp; Contents">
  <p:cSld name="38_Images &amp; Contents">
    <p:spTree>
      <p:nvGrpSpPr>
        <p:cNvPr id="34" name="Shape 34"/>
        <p:cNvGrpSpPr/>
        <p:nvPr/>
      </p:nvGrpSpPr>
      <p:grpSpPr>
        <a:xfrm>
          <a:off x="0" y="0"/>
          <a:ext cx="0" cy="0"/>
          <a:chOff x="0" y="0"/>
          <a:chExt cx="0" cy="0"/>
        </a:xfrm>
      </p:grpSpPr>
      <p:sp>
        <p:nvSpPr>
          <p:cNvPr id="35" name="Google Shape;35;p12"/>
          <p:cNvSpPr/>
          <p:nvPr/>
        </p:nvSpPr>
        <p:spPr>
          <a:xfrm>
            <a:off x="2" y="0"/>
            <a:ext cx="6980222" cy="6858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6" name="Google Shape;36;p12"/>
          <p:cNvSpPr/>
          <p:nvPr>
            <p:ph idx="2" type="pic"/>
          </p:nvPr>
        </p:nvSpPr>
        <p:spPr>
          <a:xfrm>
            <a:off x="438914" y="446342"/>
            <a:ext cx="6785752" cy="5965316"/>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_Images &amp; Contents">
  <p:cSld name="22_Images &amp; Contents">
    <p:spTree>
      <p:nvGrpSpPr>
        <p:cNvPr id="37" name="Shape 37"/>
        <p:cNvGrpSpPr/>
        <p:nvPr/>
      </p:nvGrpSpPr>
      <p:grpSpPr>
        <a:xfrm>
          <a:off x="0" y="0"/>
          <a:ext cx="0" cy="0"/>
          <a:chOff x="0" y="0"/>
          <a:chExt cx="0" cy="0"/>
        </a:xfrm>
      </p:grpSpPr>
      <p:sp>
        <p:nvSpPr>
          <p:cNvPr id="38" name="Google Shape;38;p13"/>
          <p:cNvSpPr/>
          <p:nvPr>
            <p:ph idx="2" type="pic"/>
          </p:nvPr>
        </p:nvSpPr>
        <p:spPr>
          <a:xfrm>
            <a:off x="5104465" y="844530"/>
            <a:ext cx="6265900" cy="5168940"/>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ntents slide layout">
  <p:cSld name="2_Contents slide layout">
    <p:bg>
      <p:bgPr>
        <a:solidFill>
          <a:schemeClr val="lt1"/>
        </a:solidFill>
      </p:bgPr>
    </p:bg>
    <p:spTree>
      <p:nvGrpSpPr>
        <p:cNvPr id="39" name="Shape 39"/>
        <p:cNvGrpSpPr/>
        <p:nvPr/>
      </p:nvGrpSpPr>
      <p:grpSpPr>
        <a:xfrm>
          <a:off x="0" y="0"/>
          <a:ext cx="0" cy="0"/>
          <a:chOff x="0" y="0"/>
          <a:chExt cx="0" cy="0"/>
        </a:xfrm>
      </p:grpSpPr>
      <p:sp>
        <p:nvSpPr>
          <p:cNvPr id="40" name="Google Shape;40;p14"/>
          <p:cNvSpPr txBox="1"/>
          <p:nvPr>
            <p:ph idx="1" type="body"/>
          </p:nvPr>
        </p:nvSpPr>
        <p:spPr>
          <a:xfrm>
            <a:off x="1" y="339509"/>
            <a:ext cx="12192000" cy="792605"/>
          </a:xfrm>
          <a:prstGeom prst="rect">
            <a:avLst/>
          </a:prstGeom>
          <a:noFill/>
          <a:ln>
            <a:noFill/>
          </a:ln>
        </p:spPr>
        <p:txBody>
          <a:bodyPr anchorCtr="0" anchor="ctr" bIns="45700" lIns="91425" spcFirstLastPara="1" rIns="91425" wrap="square" tIns="45700"/>
          <a:lstStyle>
            <a:lvl1pPr indent="-228600" lvl="0" marL="457200" marR="0" rtl="0" algn="ctr">
              <a:lnSpc>
                <a:spcPct val="10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7_Images &amp; Contents Layout">
  <p:cSld name="57_Images &amp; Contents Layout">
    <p:spTree>
      <p:nvGrpSpPr>
        <p:cNvPr id="41" name="Shape 41"/>
        <p:cNvGrpSpPr/>
        <p:nvPr/>
      </p:nvGrpSpPr>
      <p:grpSpPr>
        <a:xfrm>
          <a:off x="0" y="0"/>
          <a:ext cx="0" cy="0"/>
          <a:chOff x="0" y="0"/>
          <a:chExt cx="0" cy="0"/>
        </a:xfrm>
      </p:grpSpPr>
      <p:sp>
        <p:nvSpPr>
          <p:cNvPr id="42" name="Google Shape;42;p15"/>
          <p:cNvSpPr/>
          <p:nvPr/>
        </p:nvSpPr>
        <p:spPr>
          <a:xfrm>
            <a:off x="0" y="863125"/>
            <a:ext cx="7036904" cy="51317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 name="Google Shape;43;p15"/>
          <p:cNvSpPr/>
          <p:nvPr>
            <p:ph idx="2" type="pic"/>
          </p:nvPr>
        </p:nvSpPr>
        <p:spPr>
          <a:xfrm>
            <a:off x="6096000" y="2959216"/>
            <a:ext cx="6096000" cy="2700000"/>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15"/>
          <p:cNvSpPr/>
          <p:nvPr>
            <p:ph idx="3" type="pic"/>
          </p:nvPr>
        </p:nvSpPr>
        <p:spPr>
          <a:xfrm>
            <a:off x="238056" y="412403"/>
            <a:ext cx="4125224" cy="6033194"/>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ontents slide layout">
  <p:cSld name="7_Contents slide layout">
    <p:bg>
      <p:bgPr>
        <a:solidFill>
          <a:schemeClr val="lt1"/>
        </a:solidFill>
      </p:bgPr>
    </p:bg>
    <p:spTree>
      <p:nvGrpSpPr>
        <p:cNvPr id="45" name="Shape 45"/>
        <p:cNvGrpSpPr/>
        <p:nvPr/>
      </p:nvGrpSpPr>
      <p:grpSpPr>
        <a:xfrm>
          <a:off x="0" y="0"/>
          <a:ext cx="0" cy="0"/>
          <a:chOff x="0" y="0"/>
          <a:chExt cx="0" cy="0"/>
        </a:xfrm>
      </p:grpSpPr>
      <p:sp>
        <p:nvSpPr>
          <p:cNvPr id="46" name="Google Shape;46;p16"/>
          <p:cNvSpPr/>
          <p:nvPr>
            <p:ph idx="2" type="pic"/>
          </p:nvPr>
        </p:nvSpPr>
        <p:spPr>
          <a:xfrm>
            <a:off x="7266709" y="529965"/>
            <a:ext cx="4925290" cy="5798070"/>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 name="Google Shape;47;p16"/>
          <p:cNvSpPr/>
          <p:nvPr>
            <p:ph idx="3" type="pic"/>
          </p:nvPr>
        </p:nvSpPr>
        <p:spPr>
          <a:xfrm>
            <a:off x="4525108" y="2105085"/>
            <a:ext cx="4925290" cy="2647831"/>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ontents slide layout">
  <p:cSld name="6_Contents slide layout">
    <p:bg>
      <p:bgPr>
        <a:solidFill>
          <a:schemeClr val="lt1"/>
        </a:solidFill>
      </p:bgPr>
    </p:bg>
    <p:spTree>
      <p:nvGrpSpPr>
        <p:cNvPr id="48" name="Shape 48"/>
        <p:cNvGrpSpPr/>
        <p:nvPr/>
      </p:nvGrpSpPr>
      <p:grpSpPr>
        <a:xfrm>
          <a:off x="0" y="0"/>
          <a:ext cx="0" cy="0"/>
          <a:chOff x="0" y="0"/>
          <a:chExt cx="0" cy="0"/>
        </a:xfrm>
      </p:grpSpPr>
      <p:sp>
        <p:nvSpPr>
          <p:cNvPr id="49" name="Google Shape;49;p17"/>
          <p:cNvSpPr/>
          <p:nvPr>
            <p:ph idx="2" type="pic"/>
          </p:nvPr>
        </p:nvSpPr>
        <p:spPr>
          <a:xfrm>
            <a:off x="1160586" y="0"/>
            <a:ext cx="4853352" cy="6858000"/>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ontents slide layout">
  <p:cSld name="4_Contents slide layout">
    <p:bg>
      <p:bgPr>
        <a:solidFill>
          <a:schemeClr val="lt1"/>
        </a:solidFill>
      </p:bgPr>
    </p:bg>
    <p:spTree>
      <p:nvGrpSpPr>
        <p:cNvPr id="50" name="Shape 50"/>
        <p:cNvGrpSpPr/>
        <p:nvPr/>
      </p:nvGrpSpPr>
      <p:grpSpPr>
        <a:xfrm>
          <a:off x="0" y="0"/>
          <a:ext cx="0" cy="0"/>
          <a:chOff x="0" y="0"/>
          <a:chExt cx="0" cy="0"/>
        </a:xfrm>
      </p:grpSpPr>
      <p:sp>
        <p:nvSpPr>
          <p:cNvPr id="51" name="Google Shape;51;p18"/>
          <p:cNvSpPr/>
          <p:nvPr>
            <p:ph idx="2" type="pic"/>
          </p:nvPr>
        </p:nvSpPr>
        <p:spPr>
          <a:xfrm>
            <a:off x="5847486" y="342900"/>
            <a:ext cx="5926499" cy="6172200"/>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tyle slide layout">
  <p:cSld name="5_Style slide layout">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9"/>
          <p:cNvSpPr/>
          <p:nvPr/>
        </p:nvSpPr>
        <p:spPr>
          <a:xfrm>
            <a:off x="0" y="0"/>
            <a:ext cx="12192000" cy="6858000"/>
          </a:xfrm>
          <a:prstGeom prst="rect">
            <a:avLst/>
          </a:prstGeom>
          <a:gradFill>
            <a:gsLst>
              <a:gs pos="0">
                <a:srgbClr val="F8FAFD">
                  <a:alpha val="0"/>
                </a:srgbClr>
              </a:gs>
              <a:gs pos="29000">
                <a:srgbClr val="F8FAFD">
                  <a:alpha val="0"/>
                </a:srgbClr>
              </a:gs>
              <a:gs pos="66000">
                <a:srgbClr val="87ADDB">
                  <a:alpha val="57647"/>
                </a:srgbClr>
              </a:gs>
              <a:gs pos="80000">
                <a:srgbClr val="87ADDB">
                  <a:alpha val="60784"/>
                </a:srgbClr>
              </a:gs>
              <a:gs pos="100000">
                <a:srgbClr val="87ADDB">
                  <a:alpha val="60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ontents slide layout">
  <p:cSld name="5_Contents slide layout">
    <p:bg>
      <p:bgPr>
        <a:solidFill>
          <a:schemeClr val="lt1"/>
        </a:solidFill>
      </p:bgPr>
    </p:bg>
    <p:spTree>
      <p:nvGrpSpPr>
        <p:cNvPr id="54" name="Shape 54"/>
        <p:cNvGrpSpPr/>
        <p:nvPr/>
      </p:nvGrpSpPr>
      <p:grpSpPr>
        <a:xfrm>
          <a:off x="0" y="0"/>
          <a:ext cx="0" cy="0"/>
          <a:chOff x="0" y="0"/>
          <a:chExt cx="0" cy="0"/>
        </a:xfrm>
      </p:grpSpPr>
      <p:sp>
        <p:nvSpPr>
          <p:cNvPr id="55" name="Google Shape;55;p20"/>
          <p:cNvSpPr/>
          <p:nvPr>
            <p:ph idx="2" type="pic"/>
          </p:nvPr>
        </p:nvSpPr>
        <p:spPr>
          <a:xfrm>
            <a:off x="0" y="0"/>
            <a:ext cx="12192000" cy="6858000"/>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tyle slide layout">
  <p:cSld name="2_Style slide layout">
    <p:bg>
      <p:bgPr>
        <a:blipFill>
          <a:blip r:embed="rId2">
            <a:alphaModFix/>
          </a:blip>
          <a:stretch>
            <a:fillRect/>
          </a:stretch>
        </a:blipFill>
      </p:bgPr>
    </p:bg>
    <p:spTree>
      <p:nvGrpSpPr>
        <p:cNvPr id="56"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3"/>
          <p:cNvSpPr/>
          <p:nvPr/>
        </p:nvSpPr>
        <p:spPr>
          <a:xfrm flipH="1">
            <a:off x="3994321" y="809154"/>
            <a:ext cx="4427783" cy="5323880"/>
          </a:xfrm>
          <a:custGeom>
            <a:rect b="b" l="l" r="r" t="t"/>
            <a:pathLst>
              <a:path extrusionOk="0" h="962025" w="800100">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tyle slide layout">
  <p:cSld name="1_Style slide layout">
    <p:bg>
      <p:bgPr>
        <a:blipFill>
          <a:blip r:embed="rId2">
            <a:alphaModFix/>
          </a:blip>
          <a:stretch>
            <a:fillRect/>
          </a:stretch>
        </a:blipFill>
      </p:bgPr>
    </p:bg>
    <p:spTree>
      <p:nvGrpSpPr>
        <p:cNvPr id="57" name="Shape 5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NG sets layout">
  <p:cSld name="PNG sets layout">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23"/>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con sets layout">
  <p:cSld name="1_Icon sets layout">
    <p:spTree>
      <p:nvGrpSpPr>
        <p:cNvPr id="60" name="Shape 60"/>
        <p:cNvGrpSpPr/>
        <p:nvPr/>
      </p:nvGrpSpPr>
      <p:grpSpPr>
        <a:xfrm>
          <a:off x="0" y="0"/>
          <a:ext cx="0" cy="0"/>
          <a:chOff x="0" y="0"/>
          <a:chExt cx="0" cy="0"/>
        </a:xfrm>
      </p:grpSpPr>
      <p:sp>
        <p:nvSpPr>
          <p:cNvPr id="61" name="Google Shape;61;p24"/>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lstStyle>
            <a:lvl1pPr indent="-228600" lvl="0" marL="457200" marR="0" rtl="0" algn="ctr">
              <a:lnSpc>
                <a:spcPct val="9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 name="Google Shape;62;p24"/>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3" name="Google Shape;63;p24"/>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4" name="Google Shape;64;p24"/>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65" name="Google Shape;65;p24"/>
          <p:cNvSpPr txBox="1"/>
          <p:nvPr/>
        </p:nvSpPr>
        <p:spPr>
          <a:xfrm>
            <a:off x="711704" y="1637214"/>
            <a:ext cx="2232248" cy="5232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66" name="Google Shape;66;p24"/>
          <p:cNvSpPr txBox="1"/>
          <p:nvPr/>
        </p:nvSpPr>
        <p:spPr>
          <a:xfrm>
            <a:off x="711704" y="2127463"/>
            <a:ext cx="2232248" cy="7386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67" name="Google Shape;67;p24"/>
          <p:cNvSpPr txBox="1"/>
          <p:nvPr/>
        </p:nvSpPr>
        <p:spPr>
          <a:xfrm>
            <a:off x="721229" y="5808438"/>
            <a:ext cx="2232000" cy="30777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68" name="Google Shape;68;p24"/>
          <p:cNvSpPr txBox="1"/>
          <p:nvPr/>
        </p:nvSpPr>
        <p:spPr>
          <a:xfrm>
            <a:off x="721229" y="4450324"/>
            <a:ext cx="2717296" cy="138499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Slide layout">
  <p:cSld name="Section Break Slide layout">
    <p:spTree>
      <p:nvGrpSpPr>
        <p:cNvPr id="70" name="Shape 70"/>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spTree>
      <p:nvGrpSpPr>
        <p:cNvPr id="12" name="Shape 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ontents slide layout">
  <p:cSld name="3_Contents slide layout">
    <p:bg>
      <p:bgPr>
        <a:solidFill>
          <a:schemeClr val="lt1"/>
        </a:solidFill>
      </p:bgPr>
    </p:bg>
    <p:spTree>
      <p:nvGrpSpPr>
        <p:cNvPr id="13" name="Shape 13"/>
        <p:cNvGrpSpPr/>
        <p:nvPr/>
      </p:nvGrpSpPr>
      <p:grpSpPr>
        <a:xfrm>
          <a:off x="0" y="0"/>
          <a:ext cx="0" cy="0"/>
          <a:chOff x="0" y="0"/>
          <a:chExt cx="0" cy="0"/>
        </a:xfrm>
      </p:grpSpPr>
      <p:sp>
        <p:nvSpPr>
          <p:cNvPr id="14" name="Google Shape;14;p6"/>
          <p:cNvSpPr/>
          <p:nvPr>
            <p:ph idx="2" type="pic"/>
          </p:nvPr>
        </p:nvSpPr>
        <p:spPr>
          <a:xfrm>
            <a:off x="0" y="0"/>
            <a:ext cx="12192000" cy="2664000"/>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 name="Google Shape;15;p6"/>
          <p:cNvSpPr/>
          <p:nvPr>
            <p:ph idx="3" type="pic"/>
          </p:nvPr>
        </p:nvSpPr>
        <p:spPr>
          <a:xfrm>
            <a:off x="1032695" y="1988366"/>
            <a:ext cx="2444297" cy="2444297"/>
          </a:xfrm>
          <a:prstGeom prst="ellipse">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slide layout">
  <p:cSld name="Contents slide layout">
    <p:bg>
      <p:bgPr>
        <a:solidFill>
          <a:schemeClr val="lt1"/>
        </a:solidFill>
      </p:bgPr>
    </p:bg>
    <p:spTree>
      <p:nvGrpSpPr>
        <p:cNvPr id="16" name="Shape 16"/>
        <p:cNvGrpSpPr/>
        <p:nvPr/>
      </p:nvGrpSpPr>
      <p:grpSpPr>
        <a:xfrm>
          <a:off x="0" y="0"/>
          <a:ext cx="0" cy="0"/>
          <a:chOff x="0" y="0"/>
          <a:chExt cx="0" cy="0"/>
        </a:xfrm>
      </p:grpSpPr>
      <p:sp>
        <p:nvSpPr>
          <p:cNvPr id="17" name="Google Shape;17;p7"/>
          <p:cNvSpPr txBox="1"/>
          <p:nvPr>
            <p:ph idx="1" type="body"/>
          </p:nvPr>
        </p:nvSpPr>
        <p:spPr>
          <a:xfrm>
            <a:off x="1" y="339509"/>
            <a:ext cx="12192000" cy="792605"/>
          </a:xfrm>
          <a:prstGeom prst="rect">
            <a:avLst/>
          </a:prstGeom>
          <a:noFill/>
          <a:ln>
            <a:noFill/>
          </a:ln>
        </p:spPr>
        <p:txBody>
          <a:bodyPr anchorCtr="0" anchor="ctr" bIns="45700" lIns="91425" spcFirstLastPara="1" rIns="91425" wrap="square" tIns="45700"/>
          <a:lstStyle>
            <a:lvl1pPr indent="-228600" lvl="0" marL="457200" marR="0" rtl="0" algn="ctr">
              <a:lnSpc>
                <a:spcPct val="10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 name="Google Shape;18;p7"/>
          <p:cNvSpPr/>
          <p:nvPr/>
        </p:nvSpPr>
        <p:spPr>
          <a:xfrm>
            <a:off x="323530" y="6357257"/>
            <a:ext cx="11868470" cy="33963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 name="Google Shape;19;p7"/>
          <p:cNvSpPr/>
          <p:nvPr/>
        </p:nvSpPr>
        <p:spPr>
          <a:xfrm>
            <a:off x="323530" y="6349287"/>
            <a:ext cx="565116" cy="347603"/>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tyle slide layout">
  <p:cSld name="4_Style slide layout">
    <p:bg>
      <p:bgPr>
        <a:blipFill>
          <a:blip r:embed="rId2">
            <a:alphaModFix/>
          </a:blip>
          <a:stretch>
            <a:fillRect/>
          </a:stretch>
        </a:blipFill>
      </p:bgPr>
    </p:bg>
    <p:spTree>
      <p:nvGrpSpPr>
        <p:cNvPr id="20" name="Shape 2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_Images &amp; Contents Layout">
  <p:cSld name="28_Images &amp; Contents Layout">
    <p:spTree>
      <p:nvGrpSpPr>
        <p:cNvPr id="21" name="Shape 21"/>
        <p:cNvGrpSpPr/>
        <p:nvPr/>
      </p:nvGrpSpPr>
      <p:grpSpPr>
        <a:xfrm>
          <a:off x="0" y="0"/>
          <a:ext cx="0" cy="0"/>
          <a:chOff x="0" y="0"/>
          <a:chExt cx="0" cy="0"/>
        </a:xfrm>
      </p:grpSpPr>
      <p:sp>
        <p:nvSpPr>
          <p:cNvPr id="22" name="Google Shape;22;p9"/>
          <p:cNvSpPr/>
          <p:nvPr/>
        </p:nvSpPr>
        <p:spPr>
          <a:xfrm>
            <a:off x="5836726" y="1955549"/>
            <a:ext cx="6355274" cy="14734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 name="Google Shape;23;p9"/>
          <p:cNvSpPr/>
          <p:nvPr>
            <p:ph idx="2" type="pic"/>
          </p:nvPr>
        </p:nvSpPr>
        <p:spPr>
          <a:xfrm>
            <a:off x="652726" y="3594462"/>
            <a:ext cx="5184000" cy="2592000"/>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4" name="Google Shape;24;p9"/>
          <p:cNvSpPr/>
          <p:nvPr>
            <p:ph idx="3" type="pic"/>
          </p:nvPr>
        </p:nvSpPr>
        <p:spPr>
          <a:xfrm>
            <a:off x="8946824" y="650130"/>
            <a:ext cx="2592000" cy="2592000"/>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5" name="Google Shape;25;p9"/>
          <p:cNvSpPr/>
          <p:nvPr>
            <p:ph idx="4" type="pic"/>
          </p:nvPr>
        </p:nvSpPr>
        <p:spPr>
          <a:xfrm>
            <a:off x="6095775" y="650130"/>
            <a:ext cx="2592000" cy="2592000"/>
          </a:xfrm>
          <a:prstGeom prst="rect">
            <a:avLst/>
          </a:prstGeom>
          <a:solidFill>
            <a:srgbClr val="F2F2F2"/>
          </a:solidFill>
          <a:ln>
            <a:noFill/>
          </a:ln>
        </p:spPr>
        <p:txBody>
          <a:bodyPr anchorCtr="0" anchor="ctr" bIns="45700" lIns="91425" spcFirstLastPara="1" rIns="91425" wrap="square" tIns="45700"/>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s slide layout">
  <p:cSld name="1_Contents slide layout">
    <p:bg>
      <p:bgPr>
        <a:solidFill>
          <a:schemeClr val="lt1"/>
        </a:solidFill>
      </p:bgPr>
    </p:bg>
    <p:spTree>
      <p:nvGrpSpPr>
        <p:cNvPr id="26" name="Shape 26"/>
        <p:cNvGrpSpPr/>
        <p:nvPr/>
      </p:nvGrpSpPr>
      <p:grpSpPr>
        <a:xfrm>
          <a:off x="0" y="0"/>
          <a:ext cx="0" cy="0"/>
          <a:chOff x="0" y="0"/>
          <a:chExt cx="0" cy="0"/>
        </a:xfrm>
      </p:grpSpPr>
      <p:sp>
        <p:nvSpPr>
          <p:cNvPr id="27" name="Google Shape;27;p10"/>
          <p:cNvSpPr/>
          <p:nvPr/>
        </p:nvSpPr>
        <p:spPr>
          <a:xfrm>
            <a:off x="0" y="161317"/>
            <a:ext cx="11191164" cy="1026038"/>
          </a:xfrm>
          <a:custGeom>
            <a:rect b="b" l="l" r="r" t="t"/>
            <a:pathLst>
              <a:path extrusionOk="0" h="1026038" w="11191164">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p10"/>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0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10"/>
          <p:cNvSpPr/>
          <p:nvPr/>
        </p:nvSpPr>
        <p:spPr>
          <a:xfrm>
            <a:off x="0" y="161317"/>
            <a:ext cx="1668083" cy="1026038"/>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 name="Google Shape;30;p10"/>
          <p:cNvSpPr/>
          <p:nvPr/>
        </p:nvSpPr>
        <p:spPr>
          <a:xfrm>
            <a:off x="11288971" y="161317"/>
            <a:ext cx="903029" cy="1026038"/>
          </a:xfrm>
          <a:custGeom>
            <a:rect b="b" l="l" r="r" t="t"/>
            <a:pathLst>
              <a:path extrusionOk="0" h="1026038" w="903029">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tyle slide layout">
  <p:cSld name="3_Style slide layou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1"/>
          <p:cNvSpPr/>
          <p:nvPr/>
        </p:nvSpPr>
        <p:spPr>
          <a:xfrm>
            <a:off x="0" y="0"/>
            <a:ext cx="12192000" cy="6858000"/>
          </a:xfrm>
          <a:prstGeom prst="rect">
            <a:avLst/>
          </a:prstGeom>
          <a:solidFill>
            <a:schemeClr val="accent1">
              <a:alpha val="5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11"/>
          <p:cNvSpPr/>
          <p:nvPr/>
        </p:nvSpPr>
        <p:spPr>
          <a:xfrm>
            <a:off x="8301789" y="-866274"/>
            <a:ext cx="4066673" cy="4066673"/>
          </a:xfrm>
          <a:prstGeom prst="arc">
            <a:avLst>
              <a:gd fmla="val 1409913" name="adj1"/>
              <a:gd fmla="val 12880072" name="adj2"/>
            </a:avLst>
          </a:prstGeom>
          <a:noFill/>
          <a:ln cap="flat" cmpd="sng" w="19050">
            <a:solidFill>
              <a:schemeClr val="lt1">
                <a:alpha val="11764"/>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21" Type="http://schemas.openxmlformats.org/officeDocument/2006/relationships/theme" Target="../theme/theme1.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 name="Shape 1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 name="Shape 6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9.png"/><Relationship Id="rId7" Type="http://schemas.openxmlformats.org/officeDocument/2006/relationships/image" Target="../media/image37.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ccc.inaoep.mx/~emorales/Cursos/NvoAprend/Acetatos/svm2017.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3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0.gif"/><Relationship Id="rId4" Type="http://schemas.openxmlformats.org/officeDocument/2006/relationships/image" Target="../media/image12.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4" name="Shape 74"/>
        <p:cNvGrpSpPr/>
        <p:nvPr/>
      </p:nvGrpSpPr>
      <p:grpSpPr>
        <a:xfrm>
          <a:off x="0" y="0"/>
          <a:ext cx="0" cy="0"/>
          <a:chOff x="0" y="0"/>
          <a:chExt cx="0" cy="0"/>
        </a:xfrm>
      </p:grpSpPr>
      <p:grpSp>
        <p:nvGrpSpPr>
          <p:cNvPr id="75" name="Google Shape;75;p27"/>
          <p:cNvGrpSpPr/>
          <p:nvPr/>
        </p:nvGrpSpPr>
        <p:grpSpPr>
          <a:xfrm>
            <a:off x="1395089" y="1473641"/>
            <a:ext cx="9402262" cy="3131183"/>
            <a:chOff x="1093177" y="1348723"/>
            <a:chExt cx="10005600" cy="3332110"/>
          </a:xfrm>
        </p:grpSpPr>
        <p:sp>
          <p:nvSpPr>
            <p:cNvPr id="76" name="Google Shape;76;p27"/>
            <p:cNvSpPr/>
            <p:nvPr/>
          </p:nvSpPr>
          <p:spPr>
            <a:xfrm rot="10800000">
              <a:off x="6622463" y="1348723"/>
              <a:ext cx="3800705" cy="1560362"/>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 name="Google Shape;77;p27"/>
            <p:cNvSpPr/>
            <p:nvPr/>
          </p:nvSpPr>
          <p:spPr>
            <a:xfrm>
              <a:off x="1667706" y="1575962"/>
              <a:ext cx="3800705" cy="1560362"/>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 name="Google Shape;78;p27"/>
            <p:cNvSpPr/>
            <p:nvPr/>
          </p:nvSpPr>
          <p:spPr>
            <a:xfrm rot="10800000">
              <a:off x="6723588" y="2669928"/>
              <a:ext cx="3800705" cy="1560362"/>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 name="Google Shape;79;p27"/>
            <p:cNvSpPr/>
            <p:nvPr/>
          </p:nvSpPr>
          <p:spPr>
            <a:xfrm>
              <a:off x="1912556" y="2967547"/>
              <a:ext cx="3800705" cy="1560362"/>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 name="Google Shape;80;p27"/>
            <p:cNvSpPr/>
            <p:nvPr/>
          </p:nvSpPr>
          <p:spPr>
            <a:xfrm>
              <a:off x="1093177" y="4613033"/>
              <a:ext cx="10005600" cy="67800"/>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1" name="Google Shape;81;p27"/>
          <p:cNvSpPr txBox="1"/>
          <p:nvPr/>
        </p:nvSpPr>
        <p:spPr>
          <a:xfrm>
            <a:off x="3191608" y="4848677"/>
            <a:ext cx="5808900" cy="430800"/>
          </a:xfrm>
          <a:prstGeom prst="rect">
            <a:avLst/>
          </a:prstGeom>
          <a:solidFill>
            <a:srgbClr val="285388"/>
          </a:solidFill>
          <a:ln>
            <a:noFill/>
          </a:ln>
        </p:spPr>
        <p:txBody>
          <a:bodyPr anchorCtr="0" anchor="t" bIns="0" lIns="36000" spcFirstLastPara="1" rIns="36000" wrap="square" tIns="0">
            <a:noAutofit/>
          </a:bodyPr>
          <a:lstStyle/>
          <a:p>
            <a:pPr indent="0" lvl="0" marL="0" marR="0" rtl="0" algn="ctr">
              <a:spcBef>
                <a:spcPts val="0"/>
              </a:spcBef>
              <a:spcAft>
                <a:spcPts val="0"/>
              </a:spcAft>
              <a:buNone/>
            </a:pPr>
            <a:r>
              <a:rPr b="1" lang="en-US" sz="2800">
                <a:solidFill>
                  <a:srgbClr val="CCCCCC"/>
                </a:solidFill>
                <a:latin typeface="Lobster"/>
                <a:ea typeface="Lobster"/>
                <a:cs typeface="Lobster"/>
                <a:sym typeface="Lobster"/>
              </a:rPr>
              <a:t>Support Vector Machine</a:t>
            </a:r>
            <a:endParaRPr b="1">
              <a:solidFill>
                <a:srgbClr val="CCCCCC"/>
              </a:solidFill>
              <a:latin typeface="Lobster"/>
              <a:ea typeface="Lobster"/>
              <a:cs typeface="Lobster"/>
              <a:sym typeface="Lobster"/>
            </a:endParaRPr>
          </a:p>
        </p:txBody>
      </p:sp>
      <p:sp>
        <p:nvSpPr>
          <p:cNvPr id="82" name="Google Shape;82;p27"/>
          <p:cNvSpPr txBox="1"/>
          <p:nvPr/>
        </p:nvSpPr>
        <p:spPr>
          <a:xfrm>
            <a:off x="1878147" y="5523330"/>
            <a:ext cx="84357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CCCCCC"/>
                </a:solidFill>
                <a:latin typeface="Lobster"/>
                <a:ea typeface="Lobster"/>
                <a:cs typeface="Lobster"/>
                <a:sym typeface="Lobster"/>
              </a:rPr>
              <a:t>Team:</a:t>
            </a:r>
            <a:endParaRPr sz="1800">
              <a:solidFill>
                <a:srgbClr val="CCCCCC"/>
              </a:solidFill>
              <a:latin typeface="Lobster"/>
              <a:ea typeface="Lobster"/>
              <a:cs typeface="Lobster"/>
              <a:sym typeface="Lobster"/>
            </a:endParaRPr>
          </a:p>
        </p:txBody>
      </p:sp>
      <p:sp>
        <p:nvSpPr>
          <p:cNvPr id="83" name="Google Shape;83;p27"/>
          <p:cNvSpPr txBox="1"/>
          <p:nvPr/>
        </p:nvSpPr>
        <p:spPr>
          <a:xfrm>
            <a:off x="1163275" y="5936975"/>
            <a:ext cx="2145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CCCCCC"/>
                </a:solidFill>
                <a:latin typeface="Lobster"/>
                <a:ea typeface="Lobster"/>
                <a:cs typeface="Lobster"/>
                <a:sym typeface="Lobster"/>
              </a:rPr>
              <a:t>Abigail Huisacayna</a:t>
            </a:r>
            <a:endParaRPr sz="1800">
              <a:solidFill>
                <a:srgbClr val="CCCCCC"/>
              </a:solidFill>
              <a:latin typeface="Lobster"/>
              <a:ea typeface="Lobster"/>
              <a:cs typeface="Lobster"/>
              <a:sym typeface="Lobster"/>
            </a:endParaRPr>
          </a:p>
        </p:txBody>
      </p:sp>
      <p:sp>
        <p:nvSpPr>
          <p:cNvPr id="84" name="Google Shape;84;p27"/>
          <p:cNvSpPr txBox="1"/>
          <p:nvPr/>
        </p:nvSpPr>
        <p:spPr>
          <a:xfrm>
            <a:off x="5227575" y="5936975"/>
            <a:ext cx="1737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CCCCCC"/>
                </a:solidFill>
                <a:latin typeface="Lobster"/>
                <a:ea typeface="Lobster"/>
                <a:cs typeface="Lobster"/>
                <a:sym typeface="Lobster"/>
              </a:rPr>
              <a:t>Noé Melo</a:t>
            </a:r>
            <a:endParaRPr sz="1800">
              <a:solidFill>
                <a:srgbClr val="CCCCCC"/>
              </a:solidFill>
              <a:latin typeface="Lobster"/>
              <a:ea typeface="Lobster"/>
              <a:cs typeface="Lobster"/>
              <a:sym typeface="Lobster"/>
            </a:endParaRPr>
          </a:p>
        </p:txBody>
      </p:sp>
      <p:sp>
        <p:nvSpPr>
          <p:cNvPr id="85" name="Google Shape;85;p27"/>
          <p:cNvSpPr txBox="1"/>
          <p:nvPr/>
        </p:nvSpPr>
        <p:spPr>
          <a:xfrm>
            <a:off x="9000500" y="5936975"/>
            <a:ext cx="1737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CCCCCC"/>
                </a:solidFill>
                <a:latin typeface="Lobster"/>
                <a:ea typeface="Lobster"/>
                <a:cs typeface="Lobster"/>
                <a:sym typeface="Lobster"/>
              </a:rPr>
              <a:t>Zannie Maciel</a:t>
            </a:r>
            <a:endParaRPr sz="1800">
              <a:solidFill>
                <a:srgbClr val="CCCCCC"/>
              </a:solidFill>
              <a:latin typeface="Lobster"/>
              <a:ea typeface="Lobster"/>
              <a:cs typeface="Lobster"/>
              <a:sym typeface="Lobster"/>
            </a:endParaRPr>
          </a:p>
        </p:txBody>
      </p:sp>
      <p:sp>
        <p:nvSpPr>
          <p:cNvPr id="86" name="Google Shape;86;p27"/>
          <p:cNvSpPr/>
          <p:nvPr/>
        </p:nvSpPr>
        <p:spPr>
          <a:xfrm rot="10800000">
            <a:off x="3038009" y="5728985"/>
            <a:ext cx="1539167" cy="612515"/>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660000"/>
          </a:solidFill>
          <a:ln cap="flat" cmpd="sng" w="9525">
            <a:solidFill>
              <a:srgbClr val="073763"/>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27"/>
          <p:cNvSpPr/>
          <p:nvPr/>
        </p:nvSpPr>
        <p:spPr>
          <a:xfrm rot="10800000">
            <a:off x="6162970" y="5687307"/>
            <a:ext cx="1586381" cy="695863"/>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rgbClr val="7F6000"/>
          </a:solidFill>
          <a:ln cap="flat" cmpd="sng" w="9525">
            <a:solidFill>
              <a:srgbClr val="0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 name="Google Shape;88;p27"/>
          <p:cNvSpPr/>
          <p:nvPr/>
        </p:nvSpPr>
        <p:spPr>
          <a:xfrm rot="10800000">
            <a:off x="10389390" y="5721229"/>
            <a:ext cx="1288935" cy="628021"/>
          </a:xfrm>
          <a:custGeom>
            <a:rect b="b" l="l" r="r" t="t"/>
            <a:pathLst>
              <a:path extrusionOk="0" h="775335" w="1888549">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solidFill>
            <a:schemeClr val="accent4"/>
          </a:solidFill>
          <a:ln cap="flat" cmpd="sng" w="9525">
            <a:solidFill>
              <a:srgbClr val="0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 name="Google Shape;89;p27"/>
          <p:cNvSpPr/>
          <p:nvPr/>
        </p:nvSpPr>
        <p:spPr>
          <a:xfrm>
            <a:off x="4777050" y="1136263"/>
            <a:ext cx="2626810" cy="3412397"/>
          </a:xfrm>
          <a:custGeom>
            <a:rect b="b" l="l" r="r" t="t"/>
            <a:pathLst>
              <a:path extrusionOk="0" h="1023975" w="788240">
                <a:moveTo>
                  <a:pt x="173835" y="1023975"/>
                </a:moveTo>
                <a:lnTo>
                  <a:pt x="679481" y="1021495"/>
                </a:lnTo>
                <a:cubicBezTo>
                  <a:pt x="666146" y="995778"/>
                  <a:pt x="612193" y="896458"/>
                  <a:pt x="603620" y="878360"/>
                </a:cubicBezTo>
                <a:cubicBezTo>
                  <a:pt x="579808" y="822163"/>
                  <a:pt x="596953" y="699290"/>
                  <a:pt x="679820" y="618328"/>
                </a:cubicBezTo>
                <a:cubicBezTo>
                  <a:pt x="758878" y="541175"/>
                  <a:pt x="810313" y="391633"/>
                  <a:pt x="778880" y="276380"/>
                </a:cubicBezTo>
                <a:cubicBezTo>
                  <a:pt x="727445" y="85880"/>
                  <a:pt x="555995" y="-32230"/>
                  <a:pt x="352160" y="7775"/>
                </a:cubicBezTo>
                <a:cubicBezTo>
                  <a:pt x="352160" y="7775"/>
                  <a:pt x="175948" y="29683"/>
                  <a:pt x="116893" y="203990"/>
                </a:cubicBezTo>
                <a:cubicBezTo>
                  <a:pt x="116893" y="203990"/>
                  <a:pt x="107368" y="229708"/>
                  <a:pt x="109273" y="263045"/>
                </a:cubicBezTo>
                <a:cubicBezTo>
                  <a:pt x="114035" y="316385"/>
                  <a:pt x="75935" y="347818"/>
                  <a:pt x="52123" y="360200"/>
                </a:cubicBezTo>
                <a:cubicBezTo>
                  <a:pt x="27358" y="373535"/>
                  <a:pt x="-16457" y="395443"/>
                  <a:pt x="6403" y="420208"/>
                </a:cubicBezTo>
                <a:cubicBezTo>
                  <a:pt x="34025" y="450688"/>
                  <a:pt x="32120" y="489740"/>
                  <a:pt x="16880" y="508790"/>
                </a:cubicBezTo>
                <a:cubicBezTo>
                  <a:pt x="-2170" y="531650"/>
                  <a:pt x="53075" y="532603"/>
                  <a:pt x="55933" y="544985"/>
                </a:cubicBezTo>
                <a:cubicBezTo>
                  <a:pt x="58790" y="558320"/>
                  <a:pt x="14975" y="547843"/>
                  <a:pt x="11165" y="563083"/>
                </a:cubicBezTo>
                <a:cubicBezTo>
                  <a:pt x="7355" y="579275"/>
                  <a:pt x="19738" y="583085"/>
                  <a:pt x="23548" y="602135"/>
                </a:cubicBezTo>
                <a:cubicBezTo>
                  <a:pt x="27358" y="621185"/>
                  <a:pt x="24500" y="656428"/>
                  <a:pt x="22595" y="665953"/>
                </a:cubicBezTo>
                <a:cubicBezTo>
                  <a:pt x="20690" y="675478"/>
                  <a:pt x="26405" y="732628"/>
                  <a:pt x="78793" y="737390"/>
                </a:cubicBezTo>
                <a:cubicBezTo>
                  <a:pt x="131180" y="742153"/>
                  <a:pt x="196903" y="731675"/>
                  <a:pt x="217858" y="757393"/>
                </a:cubicBezTo>
                <a:cubicBezTo>
                  <a:pt x="236908" y="783110"/>
                  <a:pt x="197647" y="952538"/>
                  <a:pt x="173835" y="10239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27"/>
          <p:cNvSpPr/>
          <p:nvPr/>
        </p:nvSpPr>
        <p:spPr>
          <a:xfrm>
            <a:off x="5506501" y="1769534"/>
            <a:ext cx="1327547" cy="1300996"/>
          </a:xfrm>
          <a:custGeom>
            <a:rect b="b" l="l" r="r" t="t"/>
            <a:pathLst>
              <a:path extrusionOk="0" h="466725" w="47625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222A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27"/>
          <p:cNvSpPr/>
          <p:nvPr/>
        </p:nvSpPr>
        <p:spPr>
          <a:xfrm>
            <a:off x="5858192" y="2213847"/>
            <a:ext cx="624171" cy="412364"/>
          </a:xfrm>
          <a:custGeom>
            <a:rect b="b" l="l" r="r" t="t"/>
            <a:pathLst>
              <a:path extrusionOk="0" h="218182" w="330249">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rgbClr val="CF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6"/>
          <p:cNvSpPr txBox="1"/>
          <p:nvPr/>
        </p:nvSpPr>
        <p:spPr>
          <a:xfrm>
            <a:off x="877025" y="2051675"/>
            <a:ext cx="9929100" cy="580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F3F3F"/>
                </a:solidFill>
              </a:rPr>
              <a:t>Los hiperparametros son indicadores que al modificarse pueden mejorar o empeorar al algoritmo</a:t>
            </a:r>
            <a:endParaRPr sz="1800">
              <a:solidFill>
                <a:srgbClr val="3F3F3F"/>
              </a:solidFill>
              <a:latin typeface="Arial"/>
              <a:ea typeface="Arial"/>
              <a:cs typeface="Arial"/>
              <a:sym typeface="Arial"/>
            </a:endParaRPr>
          </a:p>
        </p:txBody>
      </p:sp>
      <p:sp>
        <p:nvSpPr>
          <p:cNvPr id="363" name="Google Shape;363;p36"/>
          <p:cNvSpPr txBox="1"/>
          <p:nvPr/>
        </p:nvSpPr>
        <p:spPr>
          <a:xfrm>
            <a:off x="877024" y="604525"/>
            <a:ext cx="4924500" cy="1446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400">
                <a:solidFill>
                  <a:srgbClr val="262626"/>
                </a:solidFill>
              </a:rPr>
              <a:t>Hiperparámetros del SVM</a:t>
            </a:r>
            <a:endParaRPr b="1" sz="4400">
              <a:solidFill>
                <a:srgbClr val="262626"/>
              </a:solidFill>
              <a:latin typeface="Arial"/>
              <a:ea typeface="Arial"/>
              <a:cs typeface="Arial"/>
              <a:sym typeface="Arial"/>
            </a:endParaRPr>
          </a:p>
        </p:txBody>
      </p:sp>
      <p:sp>
        <p:nvSpPr>
          <p:cNvPr id="364" name="Google Shape;364;p36"/>
          <p:cNvSpPr txBox="1"/>
          <p:nvPr/>
        </p:nvSpPr>
        <p:spPr>
          <a:xfrm>
            <a:off x="769950" y="2829150"/>
            <a:ext cx="31158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Hiperparámetro</a:t>
            </a:r>
            <a:r>
              <a:rPr lang="en-US"/>
              <a:t> </a:t>
            </a:r>
            <a:r>
              <a:rPr b="1" i="1" lang="en-US" sz="2400"/>
              <a:t>“C”</a:t>
            </a:r>
            <a:endParaRPr b="1" i="1" sz="2400"/>
          </a:p>
        </p:txBody>
      </p:sp>
      <p:pic>
        <p:nvPicPr>
          <p:cNvPr id="365" name="Google Shape;365;p36"/>
          <p:cNvPicPr preferRelativeResize="0"/>
          <p:nvPr/>
        </p:nvPicPr>
        <p:blipFill>
          <a:blip r:embed="rId3">
            <a:alphaModFix/>
          </a:blip>
          <a:stretch>
            <a:fillRect/>
          </a:stretch>
        </p:blipFill>
        <p:spPr>
          <a:xfrm>
            <a:off x="5876250" y="2711175"/>
            <a:ext cx="5262200" cy="3343250"/>
          </a:xfrm>
          <a:prstGeom prst="rect">
            <a:avLst/>
          </a:prstGeom>
          <a:noFill/>
          <a:ln>
            <a:noFill/>
          </a:ln>
        </p:spPr>
      </p:pic>
      <p:sp>
        <p:nvSpPr>
          <p:cNvPr id="366" name="Google Shape;366;p36"/>
          <p:cNvSpPr txBox="1"/>
          <p:nvPr/>
        </p:nvSpPr>
        <p:spPr>
          <a:xfrm>
            <a:off x="823675" y="3527475"/>
            <a:ext cx="38139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Cuando mayor es el valor de 𝐶, más observaciones serán vectores soporte y el clasificador resultante tendrá mayor sesgo (bias) pero menor variancia</a:t>
            </a:r>
            <a:endParaRPr/>
          </a:p>
        </p:txBody>
      </p:sp>
      <p:sp>
        <p:nvSpPr>
          <p:cNvPr id="367" name="Google Shape;367;p36"/>
          <p:cNvSpPr txBox="1"/>
          <p:nvPr/>
        </p:nvSpPr>
        <p:spPr>
          <a:xfrm>
            <a:off x="922075" y="5013675"/>
            <a:ext cx="36171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Cuando menor es el valor de 𝐶, menos observaciones serán vectores soporte y el clasificador resultante tendrá menor sesgo (bias) pero mayor varianza.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7"/>
          <p:cNvSpPr txBox="1"/>
          <p:nvPr/>
        </p:nvSpPr>
        <p:spPr>
          <a:xfrm>
            <a:off x="877024" y="604525"/>
            <a:ext cx="4924500" cy="1446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400">
                <a:solidFill>
                  <a:srgbClr val="262626"/>
                </a:solidFill>
              </a:rPr>
              <a:t>Hiperparametros del SVM</a:t>
            </a:r>
            <a:endParaRPr b="1" sz="4400">
              <a:solidFill>
                <a:srgbClr val="262626"/>
              </a:solidFill>
              <a:latin typeface="Arial"/>
              <a:ea typeface="Arial"/>
              <a:cs typeface="Arial"/>
              <a:sym typeface="Arial"/>
            </a:endParaRPr>
          </a:p>
        </p:txBody>
      </p:sp>
      <p:sp>
        <p:nvSpPr>
          <p:cNvPr id="373" name="Google Shape;373;p37"/>
          <p:cNvSpPr txBox="1"/>
          <p:nvPr/>
        </p:nvSpPr>
        <p:spPr>
          <a:xfrm>
            <a:off x="922075" y="2051125"/>
            <a:ext cx="31158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Hiperparametro</a:t>
            </a:r>
            <a:r>
              <a:rPr lang="en-US"/>
              <a:t> </a:t>
            </a:r>
            <a:r>
              <a:rPr b="1" i="1" lang="en-US" sz="2400"/>
              <a:t>“ ”</a:t>
            </a:r>
            <a:endParaRPr b="1" i="1" sz="2400"/>
          </a:p>
        </p:txBody>
      </p:sp>
      <p:sp>
        <p:nvSpPr>
          <p:cNvPr id="374" name="Google Shape;374;p37"/>
          <p:cNvSpPr txBox="1"/>
          <p:nvPr/>
        </p:nvSpPr>
        <p:spPr>
          <a:xfrm>
            <a:off x="984550" y="4032825"/>
            <a:ext cx="4243800" cy="10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a:t>
            </a:r>
            <a:r>
              <a:rPr lang="en-US"/>
              <a:t>ste </a:t>
            </a:r>
            <a:r>
              <a:rPr lang="en-US"/>
              <a:t>hiper parámetro</a:t>
            </a:r>
            <a:r>
              <a:rPr lang="en-US"/>
              <a:t> mide la flexibilidad del modelo,, si el este </a:t>
            </a:r>
            <a:r>
              <a:rPr lang="en-US"/>
              <a:t>hiper parámetro</a:t>
            </a:r>
            <a:r>
              <a:rPr lang="en-US"/>
              <a:t> es pequeño entonces se aproxima a un kernel lineal</a:t>
            </a:r>
            <a:endParaRPr/>
          </a:p>
        </p:txBody>
      </p:sp>
      <p:pic>
        <p:nvPicPr>
          <p:cNvPr id="375" name="Google Shape;375;p37"/>
          <p:cNvPicPr preferRelativeResize="0"/>
          <p:nvPr/>
        </p:nvPicPr>
        <p:blipFill>
          <a:blip r:embed="rId3">
            <a:alphaModFix/>
          </a:blip>
          <a:stretch>
            <a:fillRect/>
          </a:stretch>
        </p:blipFill>
        <p:spPr>
          <a:xfrm>
            <a:off x="877025" y="2551800"/>
            <a:ext cx="2999075" cy="725000"/>
          </a:xfrm>
          <a:prstGeom prst="rect">
            <a:avLst/>
          </a:prstGeom>
          <a:noFill/>
          <a:ln>
            <a:noFill/>
          </a:ln>
        </p:spPr>
      </p:pic>
      <p:pic>
        <p:nvPicPr>
          <p:cNvPr id="376" name="Google Shape;376;p37"/>
          <p:cNvPicPr preferRelativeResize="0"/>
          <p:nvPr/>
        </p:nvPicPr>
        <p:blipFill>
          <a:blip r:embed="rId4">
            <a:alphaModFix/>
          </a:blip>
          <a:stretch>
            <a:fillRect/>
          </a:stretch>
        </p:blipFill>
        <p:spPr>
          <a:xfrm>
            <a:off x="984550" y="3226600"/>
            <a:ext cx="3502307" cy="725000"/>
          </a:xfrm>
          <a:prstGeom prst="rect">
            <a:avLst/>
          </a:prstGeom>
          <a:noFill/>
          <a:ln>
            <a:noFill/>
          </a:ln>
        </p:spPr>
      </p:pic>
      <p:pic>
        <p:nvPicPr>
          <p:cNvPr id="377" name="Google Shape;377;p37"/>
          <p:cNvPicPr preferRelativeResize="0"/>
          <p:nvPr/>
        </p:nvPicPr>
        <p:blipFill>
          <a:blip r:embed="rId5">
            <a:alphaModFix/>
          </a:blip>
          <a:stretch>
            <a:fillRect/>
          </a:stretch>
        </p:blipFill>
        <p:spPr>
          <a:xfrm>
            <a:off x="6096000" y="1055260"/>
            <a:ext cx="5170325" cy="4679815"/>
          </a:xfrm>
          <a:prstGeom prst="rect">
            <a:avLst/>
          </a:prstGeom>
          <a:noFill/>
          <a:ln>
            <a:noFill/>
          </a:ln>
        </p:spPr>
      </p:pic>
      <p:pic>
        <p:nvPicPr>
          <p:cNvPr id="378" name="Google Shape;378;p37"/>
          <p:cNvPicPr preferRelativeResize="0"/>
          <p:nvPr/>
        </p:nvPicPr>
        <p:blipFill rotWithShape="1">
          <a:blip r:embed="rId6">
            <a:alphaModFix/>
          </a:blip>
          <a:srcRect b="0" l="52850" r="15127" t="23171"/>
          <a:stretch/>
        </p:blipFill>
        <p:spPr>
          <a:xfrm>
            <a:off x="3316613" y="2237700"/>
            <a:ext cx="196372" cy="314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8"/>
          <p:cNvSpPr txBox="1"/>
          <p:nvPr/>
        </p:nvSpPr>
        <p:spPr>
          <a:xfrm>
            <a:off x="877024" y="604525"/>
            <a:ext cx="4924500" cy="1446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400">
                <a:solidFill>
                  <a:srgbClr val="262626"/>
                </a:solidFill>
              </a:rPr>
              <a:t>Hiperparametros del SVM</a:t>
            </a:r>
            <a:endParaRPr b="1" sz="4400">
              <a:solidFill>
                <a:srgbClr val="262626"/>
              </a:solidFill>
              <a:latin typeface="Arial"/>
              <a:ea typeface="Arial"/>
              <a:cs typeface="Arial"/>
              <a:sym typeface="Arial"/>
            </a:endParaRPr>
          </a:p>
        </p:txBody>
      </p:sp>
      <p:sp>
        <p:nvSpPr>
          <p:cNvPr id="384" name="Google Shape;384;p38"/>
          <p:cNvSpPr txBox="1"/>
          <p:nvPr/>
        </p:nvSpPr>
        <p:spPr>
          <a:xfrm>
            <a:off x="922075" y="2051125"/>
            <a:ext cx="31158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Hiperparametro</a:t>
            </a:r>
            <a:r>
              <a:rPr lang="en-US"/>
              <a:t> </a:t>
            </a:r>
            <a:r>
              <a:rPr b="1" i="1" lang="en-US" sz="2400"/>
              <a:t>“d”</a:t>
            </a:r>
            <a:endParaRPr b="1" i="1" sz="2400"/>
          </a:p>
        </p:txBody>
      </p:sp>
      <p:pic>
        <p:nvPicPr>
          <p:cNvPr id="385" name="Google Shape;385;p38"/>
          <p:cNvPicPr preferRelativeResize="0"/>
          <p:nvPr/>
        </p:nvPicPr>
        <p:blipFill rotWithShape="1">
          <a:blip r:embed="rId3">
            <a:alphaModFix/>
          </a:blip>
          <a:srcRect b="0" l="0" r="68612" t="0"/>
          <a:stretch/>
        </p:blipFill>
        <p:spPr>
          <a:xfrm>
            <a:off x="420950" y="2689025"/>
            <a:ext cx="3482550" cy="1660325"/>
          </a:xfrm>
          <a:prstGeom prst="rect">
            <a:avLst/>
          </a:prstGeom>
          <a:noFill/>
          <a:ln>
            <a:noFill/>
          </a:ln>
        </p:spPr>
      </p:pic>
      <p:pic>
        <p:nvPicPr>
          <p:cNvPr id="386" name="Google Shape;386;p38"/>
          <p:cNvPicPr preferRelativeResize="0"/>
          <p:nvPr/>
        </p:nvPicPr>
        <p:blipFill>
          <a:blip r:embed="rId4">
            <a:alphaModFix/>
          </a:blip>
          <a:stretch>
            <a:fillRect/>
          </a:stretch>
        </p:blipFill>
        <p:spPr>
          <a:xfrm>
            <a:off x="5967675" y="1339050"/>
            <a:ext cx="4924500" cy="4865702"/>
          </a:xfrm>
          <a:prstGeom prst="rect">
            <a:avLst/>
          </a:prstGeom>
          <a:noFill/>
          <a:ln>
            <a:noFill/>
          </a:ln>
        </p:spPr>
      </p:pic>
      <p:sp>
        <p:nvSpPr>
          <p:cNvPr id="387" name="Google Shape;387;p38"/>
          <p:cNvSpPr txBox="1"/>
          <p:nvPr/>
        </p:nvSpPr>
        <p:spPr>
          <a:xfrm>
            <a:off x="555075" y="4440700"/>
            <a:ext cx="4243800" cy="10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este parámetro ve las linealidades</a:t>
            </a:r>
            <a:endParaRPr/>
          </a:p>
          <a:p>
            <a:pPr indent="0" lvl="0" marL="0" rtl="0" algn="l">
              <a:spcBef>
                <a:spcPts val="0"/>
              </a:spcBef>
              <a:spcAft>
                <a:spcPts val="0"/>
              </a:spcAft>
              <a:buNone/>
            </a:pPr>
            <a:r>
              <a:rPr lang="en-US"/>
              <a:t>si d= 1 y c= 0 es kernel lineal</a:t>
            </a:r>
            <a:endParaRPr/>
          </a:p>
          <a:p>
            <a:pPr indent="0" lvl="0" marL="0" rtl="0" algn="l">
              <a:spcBef>
                <a:spcPts val="0"/>
              </a:spcBef>
              <a:spcAft>
                <a:spcPts val="0"/>
              </a:spcAft>
              <a:buNone/>
            </a:pPr>
            <a:r>
              <a:rPr lang="en-US"/>
              <a:t>no se recomienda que d sea mayor a 5 </a:t>
            </a:r>
            <a:endParaRPr/>
          </a:p>
        </p:txBody>
      </p:sp>
      <p:pic>
        <p:nvPicPr>
          <p:cNvPr id="388" name="Google Shape;388;p38"/>
          <p:cNvPicPr preferRelativeResize="0"/>
          <p:nvPr/>
        </p:nvPicPr>
        <p:blipFill rotWithShape="1">
          <a:blip r:embed="rId5">
            <a:alphaModFix/>
          </a:blip>
          <a:srcRect b="70120" l="1783" r="59355" t="7609"/>
          <a:stretch/>
        </p:blipFill>
        <p:spPr>
          <a:xfrm>
            <a:off x="1468725" y="3347400"/>
            <a:ext cx="3482550" cy="58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2" name="Shape 392"/>
        <p:cNvGrpSpPr/>
        <p:nvPr/>
      </p:nvGrpSpPr>
      <p:grpSpPr>
        <a:xfrm>
          <a:off x="0" y="0"/>
          <a:ext cx="0" cy="0"/>
          <a:chOff x="0" y="0"/>
          <a:chExt cx="0" cy="0"/>
        </a:xfrm>
      </p:grpSpPr>
      <p:sp>
        <p:nvSpPr>
          <p:cNvPr id="393" name="Google Shape;393;p39"/>
          <p:cNvSpPr/>
          <p:nvPr/>
        </p:nvSpPr>
        <p:spPr>
          <a:xfrm>
            <a:off x="194425" y="350025"/>
            <a:ext cx="2068800" cy="2068800"/>
          </a:xfrm>
          <a:prstGeom prst="ellipse">
            <a:avLst/>
          </a:prstGeom>
          <a:solidFill>
            <a:schemeClr val="accent4"/>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txBox="1"/>
          <p:nvPr/>
        </p:nvSpPr>
        <p:spPr>
          <a:xfrm>
            <a:off x="6867600" y="2408976"/>
            <a:ext cx="5324400" cy="1598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7200">
                <a:solidFill>
                  <a:srgbClr val="434343"/>
                </a:solidFill>
              </a:rPr>
              <a:t>¿Cómo trabaja SVM?</a:t>
            </a:r>
            <a:endParaRPr b="1" sz="7200">
              <a:solidFill>
                <a:srgbClr val="434343"/>
              </a:solidFill>
            </a:endParaRPr>
          </a:p>
        </p:txBody>
      </p:sp>
      <p:sp>
        <p:nvSpPr>
          <p:cNvPr id="395" name="Google Shape;395;p39"/>
          <p:cNvSpPr/>
          <p:nvPr/>
        </p:nvSpPr>
        <p:spPr>
          <a:xfrm>
            <a:off x="2307550" y="1864563"/>
            <a:ext cx="5086770" cy="3128874"/>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6" name="Google Shape;396;p39"/>
          <p:cNvSpPr txBox="1"/>
          <p:nvPr/>
        </p:nvSpPr>
        <p:spPr>
          <a:xfrm>
            <a:off x="633350" y="190275"/>
            <a:ext cx="1379100" cy="15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0">
                <a:solidFill>
                  <a:srgbClr val="434343"/>
                </a:solidFill>
                <a:latin typeface="Impact"/>
                <a:ea typeface="Impact"/>
                <a:cs typeface="Impact"/>
                <a:sym typeface="Impact"/>
              </a:rPr>
              <a:t>3</a:t>
            </a:r>
            <a:endParaRPr sz="15000">
              <a:solidFill>
                <a:srgbClr val="434343"/>
              </a:solidFill>
              <a:latin typeface="Impact"/>
              <a:ea typeface="Impact"/>
              <a:cs typeface="Impact"/>
              <a:sym typeface="Impac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0"/>
          <p:cNvSpPr txBox="1"/>
          <p:nvPr/>
        </p:nvSpPr>
        <p:spPr>
          <a:xfrm>
            <a:off x="1183425" y="851575"/>
            <a:ext cx="32865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Lobster"/>
                <a:ea typeface="Lobster"/>
                <a:cs typeface="Lobster"/>
                <a:sym typeface="Lobster"/>
              </a:rPr>
              <a:t>Margen duro</a:t>
            </a:r>
            <a:endParaRPr sz="2400">
              <a:latin typeface="Lobster"/>
              <a:ea typeface="Lobster"/>
              <a:cs typeface="Lobster"/>
              <a:sym typeface="Lobster"/>
            </a:endParaRPr>
          </a:p>
        </p:txBody>
      </p:sp>
      <p:sp>
        <p:nvSpPr>
          <p:cNvPr id="402" name="Google Shape;402;p40"/>
          <p:cNvSpPr txBox="1"/>
          <p:nvPr/>
        </p:nvSpPr>
        <p:spPr>
          <a:xfrm>
            <a:off x="7229750" y="851575"/>
            <a:ext cx="32865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Lobster"/>
                <a:ea typeface="Lobster"/>
                <a:cs typeface="Lobster"/>
                <a:sym typeface="Lobster"/>
              </a:rPr>
              <a:t>Margen débil</a:t>
            </a:r>
            <a:endParaRPr sz="2400">
              <a:latin typeface="Lobster"/>
              <a:ea typeface="Lobster"/>
              <a:cs typeface="Lobster"/>
              <a:sym typeface="Lobster"/>
            </a:endParaRPr>
          </a:p>
        </p:txBody>
      </p:sp>
      <p:pic>
        <p:nvPicPr>
          <p:cNvPr id="403" name="Google Shape;403;p40"/>
          <p:cNvPicPr preferRelativeResize="0"/>
          <p:nvPr/>
        </p:nvPicPr>
        <p:blipFill>
          <a:blip r:embed="rId3">
            <a:alphaModFix/>
          </a:blip>
          <a:stretch>
            <a:fillRect/>
          </a:stretch>
        </p:blipFill>
        <p:spPr>
          <a:xfrm>
            <a:off x="1564927" y="2693910"/>
            <a:ext cx="3679775" cy="3183005"/>
          </a:xfrm>
          <a:prstGeom prst="rect">
            <a:avLst/>
          </a:prstGeom>
          <a:noFill/>
          <a:ln>
            <a:noFill/>
          </a:ln>
        </p:spPr>
      </p:pic>
      <p:pic>
        <p:nvPicPr>
          <p:cNvPr id="404" name="Google Shape;404;p40"/>
          <p:cNvPicPr preferRelativeResize="0"/>
          <p:nvPr/>
        </p:nvPicPr>
        <p:blipFill>
          <a:blip r:embed="rId4">
            <a:alphaModFix/>
          </a:blip>
          <a:stretch>
            <a:fillRect/>
          </a:stretch>
        </p:blipFill>
        <p:spPr>
          <a:xfrm>
            <a:off x="6426075" y="1569350"/>
            <a:ext cx="2761350" cy="2634550"/>
          </a:xfrm>
          <a:prstGeom prst="rect">
            <a:avLst/>
          </a:prstGeom>
          <a:noFill/>
          <a:ln>
            <a:noFill/>
          </a:ln>
        </p:spPr>
      </p:pic>
      <p:pic>
        <p:nvPicPr>
          <p:cNvPr id="405" name="Google Shape;405;p40"/>
          <p:cNvPicPr preferRelativeResize="0"/>
          <p:nvPr/>
        </p:nvPicPr>
        <p:blipFill>
          <a:blip r:embed="rId5">
            <a:alphaModFix/>
          </a:blip>
          <a:stretch>
            <a:fillRect/>
          </a:stretch>
        </p:blipFill>
        <p:spPr>
          <a:xfrm>
            <a:off x="6096000" y="4378225"/>
            <a:ext cx="5838825" cy="2266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id="410" name="Google Shape;410;p41"/>
          <p:cNvPicPr preferRelativeResize="0"/>
          <p:nvPr/>
        </p:nvPicPr>
        <p:blipFill>
          <a:blip r:embed="rId3">
            <a:alphaModFix/>
          </a:blip>
          <a:stretch>
            <a:fillRect/>
          </a:stretch>
        </p:blipFill>
        <p:spPr>
          <a:xfrm>
            <a:off x="628700" y="1331375"/>
            <a:ext cx="5172249" cy="3814675"/>
          </a:xfrm>
          <a:prstGeom prst="rect">
            <a:avLst/>
          </a:prstGeom>
          <a:noFill/>
          <a:ln>
            <a:noFill/>
          </a:ln>
        </p:spPr>
      </p:pic>
      <p:pic>
        <p:nvPicPr>
          <p:cNvPr id="411" name="Google Shape;411;p41"/>
          <p:cNvPicPr preferRelativeResize="0"/>
          <p:nvPr/>
        </p:nvPicPr>
        <p:blipFill>
          <a:blip r:embed="rId4">
            <a:alphaModFix/>
          </a:blip>
          <a:stretch>
            <a:fillRect/>
          </a:stretch>
        </p:blipFill>
        <p:spPr>
          <a:xfrm>
            <a:off x="1327338" y="5146052"/>
            <a:ext cx="3774975" cy="603523"/>
          </a:xfrm>
          <a:prstGeom prst="rect">
            <a:avLst/>
          </a:prstGeom>
          <a:noFill/>
          <a:ln>
            <a:noFill/>
          </a:ln>
        </p:spPr>
      </p:pic>
      <p:pic>
        <p:nvPicPr>
          <p:cNvPr id="412" name="Google Shape;412;p41"/>
          <p:cNvPicPr preferRelativeResize="0"/>
          <p:nvPr/>
        </p:nvPicPr>
        <p:blipFill>
          <a:blip r:embed="rId5">
            <a:alphaModFix/>
          </a:blip>
          <a:stretch>
            <a:fillRect/>
          </a:stretch>
        </p:blipFill>
        <p:spPr>
          <a:xfrm>
            <a:off x="5673850" y="1563137"/>
            <a:ext cx="6245725" cy="3351150"/>
          </a:xfrm>
          <a:prstGeom prst="rect">
            <a:avLst/>
          </a:prstGeom>
          <a:noFill/>
          <a:ln>
            <a:noFill/>
          </a:ln>
        </p:spPr>
      </p:pic>
      <p:sp>
        <p:nvSpPr>
          <p:cNvPr id="413" name="Google Shape;413;p41"/>
          <p:cNvSpPr txBox="1"/>
          <p:nvPr/>
        </p:nvSpPr>
        <p:spPr>
          <a:xfrm>
            <a:off x="10572675" y="3897150"/>
            <a:ext cx="2430000" cy="7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CC0000"/>
                </a:solidFill>
                <a:latin typeface="Lobster"/>
                <a:ea typeface="Lobster"/>
                <a:cs typeface="Lobster"/>
                <a:sym typeface="Lobster"/>
              </a:rPr>
              <a:t>Minimizar ||w||</a:t>
            </a:r>
            <a:endParaRPr b="1">
              <a:solidFill>
                <a:srgbClr val="CC0000"/>
              </a:solidFill>
              <a:latin typeface="Lobster"/>
              <a:ea typeface="Lobster"/>
              <a:cs typeface="Lobster"/>
              <a:sym typeface="Lobster"/>
            </a:endParaRPr>
          </a:p>
        </p:txBody>
      </p:sp>
      <p:sp>
        <p:nvSpPr>
          <p:cNvPr id="414" name="Google Shape;414;p41"/>
          <p:cNvSpPr txBox="1"/>
          <p:nvPr/>
        </p:nvSpPr>
        <p:spPr>
          <a:xfrm>
            <a:off x="5872275" y="5169700"/>
            <a:ext cx="14679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Lobster"/>
                <a:ea typeface="Lobster"/>
                <a:cs typeface="Lobster"/>
                <a:sym typeface="Lobster"/>
              </a:rPr>
              <a:t>Restricciones:</a:t>
            </a:r>
            <a:endParaRPr>
              <a:latin typeface="Lobster"/>
              <a:ea typeface="Lobster"/>
              <a:cs typeface="Lobster"/>
              <a:sym typeface="Lobster"/>
            </a:endParaRPr>
          </a:p>
        </p:txBody>
      </p:sp>
      <p:pic>
        <p:nvPicPr>
          <p:cNvPr id="415" name="Google Shape;415;p41"/>
          <p:cNvPicPr preferRelativeResize="0"/>
          <p:nvPr/>
        </p:nvPicPr>
        <p:blipFill>
          <a:blip r:embed="rId6">
            <a:alphaModFix/>
          </a:blip>
          <a:stretch>
            <a:fillRect/>
          </a:stretch>
        </p:blipFill>
        <p:spPr>
          <a:xfrm>
            <a:off x="7077450" y="5564200"/>
            <a:ext cx="3438525" cy="942975"/>
          </a:xfrm>
          <a:prstGeom prst="rect">
            <a:avLst/>
          </a:prstGeom>
          <a:noFill/>
          <a:ln>
            <a:noFill/>
          </a:ln>
        </p:spPr>
      </p:pic>
      <p:pic>
        <p:nvPicPr>
          <p:cNvPr id="416" name="Google Shape;416;p41"/>
          <p:cNvPicPr preferRelativeResize="0"/>
          <p:nvPr/>
        </p:nvPicPr>
        <p:blipFill>
          <a:blip r:embed="rId7">
            <a:alphaModFix/>
          </a:blip>
          <a:stretch>
            <a:fillRect/>
          </a:stretch>
        </p:blipFill>
        <p:spPr>
          <a:xfrm>
            <a:off x="10014300" y="4312450"/>
            <a:ext cx="2177700" cy="76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id="421" name="Google Shape;421;p42"/>
          <p:cNvPicPr preferRelativeResize="0"/>
          <p:nvPr/>
        </p:nvPicPr>
        <p:blipFill>
          <a:blip r:embed="rId3">
            <a:alphaModFix/>
          </a:blip>
          <a:stretch>
            <a:fillRect/>
          </a:stretch>
        </p:blipFill>
        <p:spPr>
          <a:xfrm>
            <a:off x="1992900" y="1686150"/>
            <a:ext cx="5257800" cy="1000125"/>
          </a:xfrm>
          <a:prstGeom prst="rect">
            <a:avLst/>
          </a:prstGeom>
          <a:noFill/>
          <a:ln>
            <a:noFill/>
          </a:ln>
        </p:spPr>
      </p:pic>
      <p:sp>
        <p:nvSpPr>
          <p:cNvPr id="422" name="Google Shape;422;p42"/>
          <p:cNvSpPr txBox="1"/>
          <p:nvPr/>
        </p:nvSpPr>
        <p:spPr>
          <a:xfrm>
            <a:off x="1402525" y="1202150"/>
            <a:ext cx="15555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351C75"/>
                </a:solidFill>
                <a:latin typeface="Lobster"/>
                <a:ea typeface="Lobster"/>
                <a:cs typeface="Lobster"/>
                <a:sym typeface="Lobster"/>
              </a:rPr>
              <a:t>Lagrange</a:t>
            </a:r>
            <a:endParaRPr b="1" sz="2400">
              <a:solidFill>
                <a:srgbClr val="351C75"/>
              </a:solidFill>
              <a:latin typeface="Lobster"/>
              <a:ea typeface="Lobster"/>
              <a:cs typeface="Lobster"/>
              <a:sym typeface="Lobster"/>
            </a:endParaRPr>
          </a:p>
        </p:txBody>
      </p:sp>
      <p:sp>
        <p:nvSpPr>
          <p:cNvPr id="423" name="Google Shape;423;p42"/>
          <p:cNvSpPr txBox="1"/>
          <p:nvPr/>
        </p:nvSpPr>
        <p:spPr>
          <a:xfrm>
            <a:off x="2914350" y="1443175"/>
            <a:ext cx="9780900" cy="11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BF9000"/>
                </a:solidFill>
                <a:latin typeface="Lobster"/>
                <a:ea typeface="Lobster"/>
                <a:cs typeface="Lobster"/>
                <a:sym typeface="Lobster"/>
              </a:rPr>
              <a:t>Minimizar</a:t>
            </a:r>
            <a:endParaRPr>
              <a:solidFill>
                <a:srgbClr val="BF9000"/>
              </a:solidFill>
              <a:latin typeface="Lobster"/>
              <a:ea typeface="Lobster"/>
              <a:cs typeface="Lobster"/>
              <a:sym typeface="Lobster"/>
            </a:endParaRPr>
          </a:p>
        </p:txBody>
      </p:sp>
      <p:pic>
        <p:nvPicPr>
          <p:cNvPr id="424" name="Google Shape;424;p42"/>
          <p:cNvPicPr preferRelativeResize="0"/>
          <p:nvPr/>
        </p:nvPicPr>
        <p:blipFill>
          <a:blip r:embed="rId4">
            <a:alphaModFix/>
          </a:blip>
          <a:stretch>
            <a:fillRect/>
          </a:stretch>
        </p:blipFill>
        <p:spPr>
          <a:xfrm>
            <a:off x="2958025" y="3101613"/>
            <a:ext cx="2152650" cy="1533525"/>
          </a:xfrm>
          <a:prstGeom prst="rect">
            <a:avLst/>
          </a:prstGeom>
          <a:noFill/>
          <a:ln>
            <a:noFill/>
          </a:ln>
        </p:spPr>
      </p:pic>
      <p:pic>
        <p:nvPicPr>
          <p:cNvPr id="425" name="Google Shape;425;p42"/>
          <p:cNvPicPr preferRelativeResize="0"/>
          <p:nvPr/>
        </p:nvPicPr>
        <p:blipFill>
          <a:blip r:embed="rId5">
            <a:alphaModFix/>
          </a:blip>
          <a:stretch>
            <a:fillRect/>
          </a:stretch>
        </p:blipFill>
        <p:spPr>
          <a:xfrm>
            <a:off x="7088538" y="2876538"/>
            <a:ext cx="1914525" cy="1790700"/>
          </a:xfrm>
          <a:prstGeom prst="rect">
            <a:avLst/>
          </a:prstGeom>
          <a:noFill/>
          <a:ln>
            <a:noFill/>
          </a:ln>
        </p:spPr>
      </p:pic>
      <p:sp>
        <p:nvSpPr>
          <p:cNvPr id="426" name="Google Shape;426;p42"/>
          <p:cNvSpPr/>
          <p:nvPr/>
        </p:nvSpPr>
        <p:spPr>
          <a:xfrm>
            <a:off x="5609375" y="3530850"/>
            <a:ext cx="1292700" cy="482100"/>
          </a:xfrm>
          <a:prstGeom prst="rightArrow">
            <a:avLst>
              <a:gd fmla="val 50000" name="adj1"/>
              <a:gd fmla="val 50000" name="adj2"/>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42"/>
          <p:cNvPicPr preferRelativeResize="0"/>
          <p:nvPr/>
        </p:nvPicPr>
        <p:blipFill>
          <a:blip r:embed="rId6">
            <a:alphaModFix/>
          </a:blip>
          <a:stretch>
            <a:fillRect/>
          </a:stretch>
        </p:blipFill>
        <p:spPr>
          <a:xfrm>
            <a:off x="2914350" y="4786600"/>
            <a:ext cx="4777750" cy="895350"/>
          </a:xfrm>
          <a:prstGeom prst="rect">
            <a:avLst/>
          </a:prstGeom>
          <a:noFill/>
          <a:ln>
            <a:noFill/>
          </a:ln>
        </p:spPr>
      </p:pic>
      <p:sp>
        <p:nvSpPr>
          <p:cNvPr id="428" name="Google Shape;428;p42"/>
          <p:cNvSpPr/>
          <p:nvPr/>
        </p:nvSpPr>
        <p:spPr>
          <a:xfrm>
            <a:off x="831625" y="2312751"/>
            <a:ext cx="1292700" cy="3297300"/>
          </a:xfrm>
          <a:prstGeom prst="curvedRightArrow">
            <a:avLst>
              <a:gd fmla="val 25000" name="adj1"/>
              <a:gd fmla="val 50000" name="adj2"/>
              <a:gd fmla="val 25000" name="adj3"/>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42"/>
          <p:cNvPicPr preferRelativeResize="0"/>
          <p:nvPr/>
        </p:nvPicPr>
        <p:blipFill>
          <a:blip r:embed="rId7">
            <a:alphaModFix/>
          </a:blip>
          <a:stretch>
            <a:fillRect/>
          </a:stretch>
        </p:blipFill>
        <p:spPr>
          <a:xfrm>
            <a:off x="7580075" y="5191050"/>
            <a:ext cx="3616875" cy="897351"/>
          </a:xfrm>
          <a:prstGeom prst="rect">
            <a:avLst/>
          </a:prstGeom>
          <a:noFill/>
          <a:ln>
            <a:noFill/>
          </a:ln>
        </p:spPr>
      </p:pic>
      <p:sp>
        <p:nvSpPr>
          <p:cNvPr id="430" name="Google Shape;430;p42"/>
          <p:cNvSpPr txBox="1"/>
          <p:nvPr/>
        </p:nvSpPr>
        <p:spPr>
          <a:xfrm>
            <a:off x="4181650" y="5527650"/>
            <a:ext cx="1914600" cy="8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Lobster"/>
                <a:ea typeface="Lobster"/>
                <a:cs typeface="Lobster"/>
                <a:sym typeface="Lobster"/>
              </a:rPr>
              <a:t>Maximizar</a:t>
            </a:r>
            <a:endParaRPr>
              <a:latin typeface="Lobster"/>
              <a:ea typeface="Lobster"/>
              <a:cs typeface="Lobster"/>
              <a:sym typeface="Lobster"/>
            </a:endParaRPr>
          </a:p>
        </p:txBody>
      </p:sp>
      <p:sp>
        <p:nvSpPr>
          <p:cNvPr id="431" name="Google Shape;431;p42"/>
          <p:cNvSpPr txBox="1"/>
          <p:nvPr/>
        </p:nvSpPr>
        <p:spPr>
          <a:xfrm>
            <a:off x="5609375" y="6209901"/>
            <a:ext cx="2606400" cy="5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latin typeface="Lobster"/>
                <a:ea typeface="Lobster"/>
                <a:cs typeface="Lobster"/>
                <a:sym typeface="Lobster"/>
              </a:rPr>
              <a:t>Vector de soporte</a:t>
            </a:r>
            <a:endParaRPr>
              <a:solidFill>
                <a:srgbClr val="0000FF"/>
              </a:solidFill>
              <a:latin typeface="Lobster"/>
              <a:ea typeface="Lobster"/>
              <a:cs typeface="Lobster"/>
              <a:sym typeface="Lobster"/>
            </a:endParaRPr>
          </a:p>
        </p:txBody>
      </p:sp>
      <p:pic>
        <p:nvPicPr>
          <p:cNvPr id="432" name="Google Shape;432;p42"/>
          <p:cNvPicPr preferRelativeResize="0"/>
          <p:nvPr/>
        </p:nvPicPr>
        <p:blipFill rotWithShape="1">
          <a:blip r:embed="rId8">
            <a:alphaModFix/>
          </a:blip>
          <a:srcRect b="26367" l="0" r="0" t="0"/>
          <a:stretch/>
        </p:blipFill>
        <p:spPr>
          <a:xfrm>
            <a:off x="4068423" y="6088400"/>
            <a:ext cx="1540952" cy="642350"/>
          </a:xfrm>
          <a:prstGeom prst="rect">
            <a:avLst/>
          </a:prstGeom>
          <a:noFill/>
          <a:ln>
            <a:noFill/>
          </a:ln>
        </p:spPr>
      </p:pic>
      <p:sp>
        <p:nvSpPr>
          <p:cNvPr id="433" name="Google Shape;433;p42"/>
          <p:cNvSpPr txBox="1"/>
          <p:nvPr/>
        </p:nvSpPr>
        <p:spPr>
          <a:xfrm>
            <a:off x="302175" y="480675"/>
            <a:ext cx="8700900" cy="10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741B47"/>
                </a:solidFill>
                <a:latin typeface="Lobster"/>
                <a:ea typeface="Lobster"/>
                <a:cs typeface="Lobster"/>
                <a:sym typeface="Lobster"/>
              </a:rPr>
              <a:t>Anteriormente…...</a:t>
            </a:r>
            <a:endParaRPr sz="2400">
              <a:solidFill>
                <a:srgbClr val="741B47"/>
              </a:solidFill>
              <a:latin typeface="Lobster"/>
              <a:ea typeface="Lobster"/>
              <a:cs typeface="Lobster"/>
              <a:sym typeface="Lobs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7" name="Shape 437"/>
        <p:cNvGrpSpPr/>
        <p:nvPr/>
      </p:nvGrpSpPr>
      <p:grpSpPr>
        <a:xfrm>
          <a:off x="0" y="0"/>
          <a:ext cx="0" cy="0"/>
          <a:chOff x="0" y="0"/>
          <a:chExt cx="0" cy="0"/>
        </a:xfrm>
      </p:grpSpPr>
      <p:sp>
        <p:nvSpPr>
          <p:cNvPr id="438" name="Google Shape;438;p43"/>
          <p:cNvSpPr/>
          <p:nvPr/>
        </p:nvSpPr>
        <p:spPr>
          <a:xfrm>
            <a:off x="194425" y="350025"/>
            <a:ext cx="2068800" cy="2068800"/>
          </a:xfrm>
          <a:prstGeom prst="ellipse">
            <a:avLst/>
          </a:prstGeom>
          <a:solidFill>
            <a:schemeClr val="accent4"/>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txBox="1"/>
          <p:nvPr/>
        </p:nvSpPr>
        <p:spPr>
          <a:xfrm>
            <a:off x="6886775" y="2887900"/>
            <a:ext cx="5528100" cy="1598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7000">
                <a:solidFill>
                  <a:srgbClr val="434343"/>
                </a:solidFill>
              </a:rPr>
              <a:t>Ventajas y Desventajas</a:t>
            </a:r>
            <a:endParaRPr b="1" sz="7000">
              <a:solidFill>
                <a:srgbClr val="434343"/>
              </a:solidFill>
            </a:endParaRPr>
          </a:p>
          <a:p>
            <a:pPr indent="0" lvl="0" marL="0" marR="0" rtl="0" algn="l">
              <a:lnSpc>
                <a:spcPct val="90000"/>
              </a:lnSpc>
              <a:spcBef>
                <a:spcPts val="0"/>
              </a:spcBef>
              <a:spcAft>
                <a:spcPts val="0"/>
              </a:spcAft>
              <a:buNone/>
            </a:pPr>
            <a:r>
              <a:t/>
            </a:r>
            <a:endParaRPr b="1" sz="7000">
              <a:solidFill>
                <a:srgbClr val="434343"/>
              </a:solidFill>
            </a:endParaRPr>
          </a:p>
        </p:txBody>
      </p:sp>
      <p:sp>
        <p:nvSpPr>
          <p:cNvPr id="440" name="Google Shape;440;p43"/>
          <p:cNvSpPr/>
          <p:nvPr/>
        </p:nvSpPr>
        <p:spPr>
          <a:xfrm>
            <a:off x="2307550" y="1864563"/>
            <a:ext cx="5086770" cy="3128874"/>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1" name="Google Shape;441;p43"/>
          <p:cNvSpPr txBox="1"/>
          <p:nvPr/>
        </p:nvSpPr>
        <p:spPr>
          <a:xfrm>
            <a:off x="633350" y="190275"/>
            <a:ext cx="1379100" cy="15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0">
                <a:solidFill>
                  <a:srgbClr val="434343"/>
                </a:solidFill>
                <a:latin typeface="Impact"/>
                <a:ea typeface="Impact"/>
                <a:cs typeface="Impact"/>
                <a:sym typeface="Impact"/>
              </a:rPr>
              <a:t>4</a:t>
            </a:r>
            <a:endParaRPr sz="15000">
              <a:solidFill>
                <a:srgbClr val="434343"/>
              </a:solidFill>
              <a:latin typeface="Impact"/>
              <a:ea typeface="Impact"/>
              <a:cs typeface="Impact"/>
              <a:sym typeface="Impac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44"/>
          <p:cNvSpPr/>
          <p:nvPr/>
        </p:nvSpPr>
        <p:spPr>
          <a:xfrm>
            <a:off x="5726635" y="1929229"/>
            <a:ext cx="1219800" cy="3837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47" name="Google Shape;447;p44"/>
          <p:cNvSpPr/>
          <p:nvPr/>
        </p:nvSpPr>
        <p:spPr>
          <a:xfrm>
            <a:off x="6205608" y="789658"/>
            <a:ext cx="1519500" cy="1519500"/>
          </a:xfrm>
          <a:prstGeom prst="donut">
            <a:avLst>
              <a:gd fmla="val 25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44"/>
          <p:cNvSpPr/>
          <p:nvPr/>
        </p:nvSpPr>
        <p:spPr>
          <a:xfrm>
            <a:off x="6984253" y="789658"/>
            <a:ext cx="5207700" cy="3837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49" name="Google Shape;449;p44"/>
          <p:cNvSpPr/>
          <p:nvPr/>
        </p:nvSpPr>
        <p:spPr>
          <a:xfrm>
            <a:off x="4469016" y="3068800"/>
            <a:ext cx="1219800" cy="383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50" name="Google Shape;450;p44"/>
          <p:cNvSpPr/>
          <p:nvPr/>
        </p:nvSpPr>
        <p:spPr>
          <a:xfrm>
            <a:off x="4947989" y="1929229"/>
            <a:ext cx="1519500" cy="1519500"/>
          </a:xfrm>
          <a:prstGeom prst="donut">
            <a:avLst>
              <a:gd fmla="val 25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p44"/>
          <p:cNvSpPr/>
          <p:nvPr/>
        </p:nvSpPr>
        <p:spPr>
          <a:xfrm>
            <a:off x="3211397" y="4208371"/>
            <a:ext cx="1219800" cy="383700"/>
          </a:xfrm>
          <a:prstGeom prst="rect">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52" name="Google Shape;452;p44"/>
          <p:cNvSpPr/>
          <p:nvPr/>
        </p:nvSpPr>
        <p:spPr>
          <a:xfrm>
            <a:off x="3690370" y="3068800"/>
            <a:ext cx="1519500" cy="1519500"/>
          </a:xfrm>
          <a:prstGeom prst="donut">
            <a:avLst>
              <a:gd fmla="val 25000" name="adj"/>
            </a:avLst>
          </a:pr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3" name="Google Shape;453;p44"/>
          <p:cNvSpPr/>
          <p:nvPr/>
        </p:nvSpPr>
        <p:spPr>
          <a:xfrm>
            <a:off x="2451895" y="4417178"/>
            <a:ext cx="1319100" cy="1319100"/>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54" name="Google Shape;454;p44"/>
          <p:cNvSpPr/>
          <p:nvPr/>
        </p:nvSpPr>
        <p:spPr>
          <a:xfrm>
            <a:off x="0" y="5344314"/>
            <a:ext cx="3188700" cy="383700"/>
          </a:xfrm>
          <a:prstGeom prst="rect">
            <a:avLst/>
          </a:prstGeom>
          <a:solidFill>
            <a:srgbClr val="387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55" name="Google Shape;455;p44"/>
          <p:cNvSpPr txBox="1"/>
          <p:nvPr/>
        </p:nvSpPr>
        <p:spPr>
          <a:xfrm>
            <a:off x="7725100" y="1342375"/>
            <a:ext cx="4306800" cy="131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F3F3F"/>
                </a:solidFill>
              </a:rPr>
              <a:t> SVM </a:t>
            </a:r>
            <a:r>
              <a:rPr lang="en-US" sz="2000">
                <a:solidFill>
                  <a:srgbClr val="3F3F3F"/>
                </a:solidFill>
              </a:rPr>
              <a:t>tiene un buen rendimiento en el caso de datos no linealmente separables utilizando el kernel trick.</a:t>
            </a:r>
            <a:endParaRPr sz="2000">
              <a:solidFill>
                <a:srgbClr val="3F3F3F"/>
              </a:solidFill>
            </a:endParaRPr>
          </a:p>
        </p:txBody>
      </p:sp>
      <p:sp>
        <p:nvSpPr>
          <p:cNvPr id="456" name="Google Shape;456;p44"/>
          <p:cNvSpPr/>
          <p:nvPr/>
        </p:nvSpPr>
        <p:spPr>
          <a:xfrm>
            <a:off x="3069507" y="4737822"/>
            <a:ext cx="282496" cy="408123"/>
          </a:xfrm>
          <a:custGeom>
            <a:rect b="b" l="l" r="r" t="t"/>
            <a:pathLst>
              <a:path extrusionOk="0" h="3200962" w="2215656">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p44"/>
          <p:cNvSpPr/>
          <p:nvPr/>
        </p:nvSpPr>
        <p:spPr>
          <a:xfrm>
            <a:off x="2432751" y="4208371"/>
            <a:ext cx="1519500" cy="1519500"/>
          </a:xfrm>
          <a:prstGeom prst="donut">
            <a:avLst>
              <a:gd fmla="val 25000" name="adj"/>
            </a:avLst>
          </a:prstGeom>
          <a:solidFill>
            <a:srgbClr val="387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8" name="Google Shape;458;p44"/>
          <p:cNvSpPr txBox="1"/>
          <p:nvPr/>
        </p:nvSpPr>
        <p:spPr>
          <a:xfrm>
            <a:off x="877032" y="604536"/>
            <a:ext cx="4071000" cy="1446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400">
                <a:solidFill>
                  <a:srgbClr val="262626"/>
                </a:solidFill>
              </a:rPr>
              <a:t>Ventajas</a:t>
            </a:r>
            <a:endParaRPr b="1" sz="4400">
              <a:solidFill>
                <a:srgbClr val="262626"/>
              </a:solidFill>
              <a:latin typeface="Arial"/>
              <a:ea typeface="Arial"/>
              <a:cs typeface="Arial"/>
              <a:sym typeface="Arial"/>
            </a:endParaRPr>
          </a:p>
        </p:txBody>
      </p:sp>
      <p:sp>
        <p:nvSpPr>
          <p:cNvPr id="459" name="Google Shape;459;p44"/>
          <p:cNvSpPr txBox="1"/>
          <p:nvPr/>
        </p:nvSpPr>
        <p:spPr>
          <a:xfrm>
            <a:off x="6481500" y="2426875"/>
            <a:ext cx="5634300" cy="80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b="1" lang="en-US" sz="2000">
                <a:solidFill>
                  <a:srgbClr val="3F3F3F"/>
                </a:solidFill>
              </a:rPr>
              <a:t>Funciona bien</a:t>
            </a:r>
            <a:r>
              <a:rPr lang="en-US" sz="2000">
                <a:solidFill>
                  <a:srgbClr val="3F3F3F"/>
                </a:solidFill>
              </a:rPr>
              <a:t> en el espacio de alta dimensión (es decir, con </a:t>
            </a:r>
            <a:r>
              <a:rPr b="1" lang="en-US" sz="2000">
                <a:solidFill>
                  <a:srgbClr val="3F3F3F"/>
                </a:solidFill>
              </a:rPr>
              <a:t>gran cantidad de predictores</a:t>
            </a:r>
            <a:r>
              <a:rPr lang="en-US" sz="2000">
                <a:solidFill>
                  <a:srgbClr val="3F3F3F"/>
                </a:solidFill>
              </a:rPr>
              <a:t>)</a:t>
            </a:r>
            <a:endParaRPr sz="2000">
              <a:solidFill>
                <a:srgbClr val="3F3F3F"/>
              </a:solidFill>
            </a:endParaRPr>
          </a:p>
          <a:p>
            <a:pPr indent="0" lvl="0" marL="0" marR="0" rtl="0" algn="l">
              <a:spcBef>
                <a:spcPts val="0"/>
              </a:spcBef>
              <a:spcAft>
                <a:spcPts val="0"/>
              </a:spcAft>
              <a:buClr>
                <a:schemeClr val="dk1"/>
              </a:buClr>
              <a:buSzPts val="1100"/>
              <a:buFont typeface="Arial"/>
              <a:buNone/>
            </a:pPr>
            <a:r>
              <a:t/>
            </a:r>
            <a:endParaRPr b="1" sz="2000">
              <a:solidFill>
                <a:srgbClr val="3F3F3F"/>
              </a:solidFill>
            </a:endParaRPr>
          </a:p>
          <a:p>
            <a:pPr indent="0" lvl="0" marL="0" marR="0" rtl="0" algn="l">
              <a:spcBef>
                <a:spcPts val="0"/>
              </a:spcBef>
              <a:spcAft>
                <a:spcPts val="0"/>
              </a:spcAft>
              <a:buNone/>
            </a:pPr>
            <a:r>
              <a:t/>
            </a:r>
            <a:endParaRPr b="1" sz="2000">
              <a:solidFill>
                <a:srgbClr val="3F3F3F"/>
              </a:solidFill>
            </a:endParaRPr>
          </a:p>
        </p:txBody>
      </p:sp>
      <p:sp>
        <p:nvSpPr>
          <p:cNvPr id="460" name="Google Shape;460;p44"/>
          <p:cNvSpPr txBox="1"/>
          <p:nvPr/>
        </p:nvSpPr>
        <p:spPr>
          <a:xfrm>
            <a:off x="5209875" y="3780700"/>
            <a:ext cx="5634300" cy="80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US" sz="2000">
                <a:solidFill>
                  <a:srgbClr val="3F3F3F"/>
                </a:solidFill>
              </a:rPr>
              <a:t> </a:t>
            </a:r>
            <a:r>
              <a:rPr lang="en-US" sz="2000">
                <a:solidFill>
                  <a:srgbClr val="3F3F3F"/>
                </a:solidFill>
              </a:rPr>
              <a:t>Funciona bien en caso de clasificación de </a:t>
            </a:r>
            <a:r>
              <a:rPr b="1" lang="en-US" sz="2000">
                <a:solidFill>
                  <a:srgbClr val="3F3F3F"/>
                </a:solidFill>
              </a:rPr>
              <a:t>texto </a:t>
            </a:r>
            <a:r>
              <a:rPr lang="en-US" sz="2000">
                <a:solidFill>
                  <a:srgbClr val="3F3F3F"/>
                </a:solidFill>
              </a:rPr>
              <a:t>o </a:t>
            </a:r>
            <a:r>
              <a:rPr b="1" lang="en-US" sz="2000">
                <a:solidFill>
                  <a:srgbClr val="3F3F3F"/>
                </a:solidFill>
              </a:rPr>
              <a:t>imagen</a:t>
            </a:r>
            <a:endParaRPr b="1" sz="2000">
              <a:solidFill>
                <a:srgbClr val="3F3F3F"/>
              </a:solidFill>
            </a:endParaRPr>
          </a:p>
          <a:p>
            <a:pPr indent="0" lvl="0" marL="0" marR="0" rtl="0" algn="l">
              <a:spcBef>
                <a:spcPts val="0"/>
              </a:spcBef>
              <a:spcAft>
                <a:spcPts val="0"/>
              </a:spcAft>
              <a:buSzPts val="1100"/>
              <a:buNone/>
            </a:pPr>
            <a:r>
              <a:t/>
            </a:r>
            <a:endParaRPr b="1" sz="2000">
              <a:solidFill>
                <a:srgbClr val="3F3F3F"/>
              </a:solidFill>
            </a:endParaRPr>
          </a:p>
          <a:p>
            <a:pPr indent="0" lvl="0" marL="0" marR="0" rtl="0" algn="l">
              <a:spcBef>
                <a:spcPts val="0"/>
              </a:spcBef>
              <a:spcAft>
                <a:spcPts val="0"/>
              </a:spcAft>
              <a:buNone/>
            </a:pPr>
            <a:r>
              <a:t/>
            </a:r>
            <a:endParaRPr b="1" sz="2000">
              <a:solidFill>
                <a:srgbClr val="3F3F3F"/>
              </a:solidFill>
            </a:endParaRPr>
          </a:p>
        </p:txBody>
      </p:sp>
      <p:sp>
        <p:nvSpPr>
          <p:cNvPr id="461" name="Google Shape;461;p44"/>
          <p:cNvSpPr txBox="1"/>
          <p:nvPr/>
        </p:nvSpPr>
        <p:spPr>
          <a:xfrm>
            <a:off x="4078600" y="4920275"/>
            <a:ext cx="5773500" cy="80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US" sz="2000">
                <a:solidFill>
                  <a:srgbClr val="3F3F3F"/>
                </a:solidFill>
              </a:rPr>
              <a:t>No sufre</a:t>
            </a:r>
            <a:r>
              <a:rPr lang="en-US" sz="2000">
                <a:solidFill>
                  <a:srgbClr val="3F3F3F"/>
                </a:solidFill>
              </a:rPr>
              <a:t> problemas de </a:t>
            </a:r>
            <a:r>
              <a:rPr b="1" lang="en-US" sz="2000">
                <a:solidFill>
                  <a:srgbClr val="3F3F3F"/>
                </a:solidFill>
              </a:rPr>
              <a:t>multicolinealidad</a:t>
            </a:r>
            <a:endParaRPr sz="2000">
              <a:solidFill>
                <a:srgbClr val="3F3F3F"/>
              </a:solidFill>
            </a:endParaRPr>
          </a:p>
          <a:p>
            <a:pPr indent="0" lvl="0" marL="0" marR="0" rtl="0" algn="l">
              <a:spcBef>
                <a:spcPts val="0"/>
              </a:spcBef>
              <a:spcAft>
                <a:spcPts val="0"/>
              </a:spcAft>
              <a:buSzPts val="1100"/>
              <a:buNone/>
            </a:pPr>
            <a:r>
              <a:t/>
            </a:r>
            <a:endParaRPr b="1" sz="2000">
              <a:solidFill>
                <a:srgbClr val="3F3F3F"/>
              </a:solidFill>
            </a:endParaRPr>
          </a:p>
          <a:p>
            <a:pPr indent="0" lvl="0" marL="0" marR="0" rtl="0" algn="l">
              <a:spcBef>
                <a:spcPts val="0"/>
              </a:spcBef>
              <a:spcAft>
                <a:spcPts val="0"/>
              </a:spcAft>
              <a:buNone/>
            </a:pPr>
            <a:r>
              <a:t/>
            </a:r>
            <a:endParaRPr b="1" sz="2000">
              <a:solidFill>
                <a:srgbClr val="3F3F3F"/>
              </a:solidFill>
            </a:endParaRPr>
          </a:p>
        </p:txBody>
      </p:sp>
      <p:sp>
        <p:nvSpPr>
          <p:cNvPr id="462" name="Google Shape;462;p44"/>
          <p:cNvSpPr/>
          <p:nvPr/>
        </p:nvSpPr>
        <p:spPr>
          <a:xfrm>
            <a:off x="6785500" y="1173150"/>
            <a:ext cx="315476" cy="773022"/>
          </a:xfrm>
          <a:custGeom>
            <a:rect b="b" l="l" r="r" t="t"/>
            <a:pathLst>
              <a:path extrusionOk="0" h="2598393" w="106042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63" name="Google Shape;463;p44"/>
          <p:cNvSpPr/>
          <p:nvPr/>
        </p:nvSpPr>
        <p:spPr>
          <a:xfrm>
            <a:off x="5435617" y="2376172"/>
            <a:ext cx="534428" cy="571162"/>
          </a:xfrm>
          <a:custGeom>
            <a:rect b="b" l="l" r="r" t="t"/>
            <a:pathLst>
              <a:path extrusionOk="0" h="3173121" w="2969045">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rgbClr val="E691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64" name="Google Shape;464;p44"/>
          <p:cNvSpPr/>
          <p:nvPr/>
        </p:nvSpPr>
        <p:spPr>
          <a:xfrm>
            <a:off x="4142330" y="3628141"/>
            <a:ext cx="615601" cy="404581"/>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rgbClr val="B45F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45"/>
          <p:cNvSpPr/>
          <p:nvPr/>
        </p:nvSpPr>
        <p:spPr>
          <a:xfrm>
            <a:off x="5726635" y="2310229"/>
            <a:ext cx="1219800" cy="3837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70" name="Google Shape;470;p45"/>
          <p:cNvSpPr/>
          <p:nvPr/>
        </p:nvSpPr>
        <p:spPr>
          <a:xfrm>
            <a:off x="6205608" y="1170658"/>
            <a:ext cx="1519500" cy="1519500"/>
          </a:xfrm>
          <a:prstGeom prst="donut">
            <a:avLst>
              <a:gd fmla="val 25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45"/>
          <p:cNvSpPr/>
          <p:nvPr/>
        </p:nvSpPr>
        <p:spPr>
          <a:xfrm>
            <a:off x="6984253" y="1170658"/>
            <a:ext cx="5207700" cy="3837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72" name="Google Shape;472;p45"/>
          <p:cNvSpPr/>
          <p:nvPr/>
        </p:nvSpPr>
        <p:spPr>
          <a:xfrm>
            <a:off x="4469016" y="3449800"/>
            <a:ext cx="1219800" cy="383700"/>
          </a:xfrm>
          <a:prstGeom prst="rect">
            <a:avLst/>
          </a:prstGeom>
          <a:solidFill>
            <a:srgbClr val="93C4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73" name="Google Shape;473;p45"/>
          <p:cNvSpPr/>
          <p:nvPr/>
        </p:nvSpPr>
        <p:spPr>
          <a:xfrm>
            <a:off x="4947989" y="2310229"/>
            <a:ext cx="1519500" cy="1519500"/>
          </a:xfrm>
          <a:prstGeom prst="donut">
            <a:avLst>
              <a:gd fmla="val 25000" name="adj"/>
            </a:avLst>
          </a:prstGeom>
          <a:solidFill>
            <a:srgbClr val="93C4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4" name="Google Shape;474;p45"/>
          <p:cNvSpPr/>
          <p:nvPr/>
        </p:nvSpPr>
        <p:spPr>
          <a:xfrm>
            <a:off x="3211397" y="4589371"/>
            <a:ext cx="1219800" cy="383700"/>
          </a:xfrm>
          <a:prstGeom prst="rect">
            <a:avLst/>
          </a:prstGeom>
          <a:solidFill>
            <a:srgbClr val="E691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75" name="Google Shape;475;p45"/>
          <p:cNvSpPr/>
          <p:nvPr/>
        </p:nvSpPr>
        <p:spPr>
          <a:xfrm>
            <a:off x="3690370" y="3449800"/>
            <a:ext cx="1519500" cy="1519500"/>
          </a:xfrm>
          <a:prstGeom prst="donut">
            <a:avLst>
              <a:gd fmla="val 25000" name="adj"/>
            </a:avLst>
          </a:prstGeom>
          <a:solidFill>
            <a:srgbClr val="E691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p45"/>
          <p:cNvSpPr/>
          <p:nvPr/>
        </p:nvSpPr>
        <p:spPr>
          <a:xfrm>
            <a:off x="-37450" y="4589375"/>
            <a:ext cx="3248700" cy="383700"/>
          </a:xfrm>
          <a:prstGeom prst="rect">
            <a:avLst/>
          </a:prstGeom>
          <a:solidFill>
            <a:srgbClr val="E691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77" name="Google Shape;477;p45"/>
          <p:cNvSpPr txBox="1"/>
          <p:nvPr/>
        </p:nvSpPr>
        <p:spPr>
          <a:xfrm>
            <a:off x="7725100" y="1647175"/>
            <a:ext cx="4467000" cy="108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b="1" lang="en-US" sz="2000">
                <a:solidFill>
                  <a:srgbClr val="3F3F3F"/>
                </a:solidFill>
              </a:rPr>
              <a:t>Computacionalmente</a:t>
            </a:r>
            <a:endParaRPr b="1" sz="2000">
              <a:solidFill>
                <a:srgbClr val="3F3F3F"/>
              </a:solidFill>
            </a:endParaRPr>
          </a:p>
          <a:p>
            <a:pPr indent="0" lvl="0" marL="0" marR="0" rtl="0" algn="l">
              <a:spcBef>
                <a:spcPts val="0"/>
              </a:spcBef>
              <a:spcAft>
                <a:spcPts val="0"/>
              </a:spcAft>
              <a:buClr>
                <a:schemeClr val="dk1"/>
              </a:buClr>
              <a:buSzPts val="1100"/>
              <a:buFont typeface="Arial"/>
              <a:buNone/>
            </a:pPr>
            <a:r>
              <a:rPr b="1" lang="en-US" sz="2000">
                <a:solidFill>
                  <a:srgbClr val="3F3F3F"/>
                </a:solidFill>
              </a:rPr>
              <a:t>es costoso. </a:t>
            </a:r>
            <a:r>
              <a:rPr lang="en-US" sz="2000">
                <a:solidFill>
                  <a:srgbClr val="3F3F3F"/>
                </a:solidFill>
              </a:rPr>
              <a:t>El procesamiento toma mucho tiempo en conjuntos de datos de gran tamaño.</a:t>
            </a:r>
            <a:endParaRPr sz="2000">
              <a:solidFill>
                <a:srgbClr val="3F3F3F"/>
              </a:solidFill>
            </a:endParaRPr>
          </a:p>
          <a:p>
            <a:pPr indent="0" lvl="0" marL="0" marR="0" rtl="0" algn="l">
              <a:spcBef>
                <a:spcPts val="0"/>
              </a:spcBef>
              <a:spcAft>
                <a:spcPts val="0"/>
              </a:spcAft>
              <a:buNone/>
            </a:pPr>
            <a:r>
              <a:t/>
            </a:r>
            <a:endParaRPr b="1" sz="2000">
              <a:solidFill>
                <a:srgbClr val="3F3F3F"/>
              </a:solidFill>
            </a:endParaRPr>
          </a:p>
        </p:txBody>
      </p:sp>
      <p:sp>
        <p:nvSpPr>
          <p:cNvPr id="478" name="Google Shape;478;p45"/>
          <p:cNvSpPr/>
          <p:nvPr/>
        </p:nvSpPr>
        <p:spPr>
          <a:xfrm>
            <a:off x="5537081" y="2836480"/>
            <a:ext cx="342726" cy="409668"/>
          </a:xfrm>
          <a:custGeom>
            <a:rect b="b" l="l" r="r" t="t"/>
            <a:pathLst>
              <a:path extrusionOk="0" h="3213079" w="2688046">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9" name="Google Shape;479;p45"/>
          <p:cNvSpPr txBox="1"/>
          <p:nvPr/>
        </p:nvSpPr>
        <p:spPr>
          <a:xfrm>
            <a:off x="877032" y="985536"/>
            <a:ext cx="4071000" cy="1446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4400">
                <a:solidFill>
                  <a:srgbClr val="262626"/>
                </a:solidFill>
              </a:rPr>
              <a:t>Desventajas</a:t>
            </a:r>
            <a:endParaRPr b="1" sz="4400">
              <a:solidFill>
                <a:srgbClr val="262626"/>
              </a:solidFill>
              <a:latin typeface="Arial"/>
              <a:ea typeface="Arial"/>
              <a:cs typeface="Arial"/>
              <a:sym typeface="Arial"/>
            </a:endParaRPr>
          </a:p>
        </p:txBody>
      </p:sp>
      <p:sp>
        <p:nvSpPr>
          <p:cNvPr id="480" name="Google Shape;480;p45"/>
          <p:cNvSpPr txBox="1"/>
          <p:nvPr/>
        </p:nvSpPr>
        <p:spPr>
          <a:xfrm>
            <a:off x="6467500" y="3022125"/>
            <a:ext cx="5634300" cy="807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2000">
                <a:solidFill>
                  <a:srgbClr val="3F3F3F"/>
                </a:solidFill>
              </a:rPr>
              <a:t> El kernel lineal </a:t>
            </a:r>
            <a:r>
              <a:rPr lang="en-US" sz="2000">
                <a:solidFill>
                  <a:srgbClr val="3F3F3F"/>
                </a:solidFill>
              </a:rPr>
              <a:t>es casi similar a la regresión logística en el caso de datos linealmente separables</a:t>
            </a:r>
            <a:endParaRPr sz="2000">
              <a:solidFill>
                <a:srgbClr val="3F3F3F"/>
              </a:solidFill>
            </a:endParaRPr>
          </a:p>
          <a:p>
            <a:pPr indent="0" lvl="0" marL="0" marR="0" rtl="0" algn="l">
              <a:spcBef>
                <a:spcPts val="0"/>
              </a:spcBef>
              <a:spcAft>
                <a:spcPts val="0"/>
              </a:spcAft>
              <a:buSzPts val="1100"/>
              <a:buNone/>
            </a:pPr>
            <a:r>
              <a:t/>
            </a:r>
            <a:endParaRPr b="1" sz="2000">
              <a:solidFill>
                <a:srgbClr val="3F3F3F"/>
              </a:solidFill>
            </a:endParaRPr>
          </a:p>
          <a:p>
            <a:pPr indent="0" lvl="0" marL="0" marR="0" rtl="0" algn="l">
              <a:spcBef>
                <a:spcPts val="0"/>
              </a:spcBef>
              <a:spcAft>
                <a:spcPts val="0"/>
              </a:spcAft>
              <a:buSzPts val="1100"/>
              <a:buNone/>
            </a:pPr>
            <a:r>
              <a:t/>
            </a:r>
            <a:endParaRPr b="1" sz="2000">
              <a:solidFill>
                <a:srgbClr val="3F3F3F"/>
              </a:solidFill>
            </a:endParaRPr>
          </a:p>
          <a:p>
            <a:pPr indent="0" lvl="0" marL="0" marR="0" rtl="0" algn="l">
              <a:spcBef>
                <a:spcPts val="0"/>
              </a:spcBef>
              <a:spcAft>
                <a:spcPts val="0"/>
              </a:spcAft>
              <a:buSzPts val="1100"/>
              <a:buNone/>
            </a:pPr>
            <a:r>
              <a:t/>
            </a:r>
            <a:endParaRPr b="1" sz="2000">
              <a:solidFill>
                <a:srgbClr val="3F3F3F"/>
              </a:solidFill>
            </a:endParaRPr>
          </a:p>
          <a:p>
            <a:pPr indent="0" lvl="0" marL="0" marR="0" rtl="0" algn="l">
              <a:spcBef>
                <a:spcPts val="0"/>
              </a:spcBef>
              <a:spcAft>
                <a:spcPts val="0"/>
              </a:spcAft>
              <a:buNone/>
            </a:pPr>
            <a:r>
              <a:t/>
            </a:r>
            <a:endParaRPr b="1" sz="2000">
              <a:solidFill>
                <a:srgbClr val="3F3F3F"/>
              </a:solidFill>
            </a:endParaRPr>
          </a:p>
        </p:txBody>
      </p:sp>
      <p:sp>
        <p:nvSpPr>
          <p:cNvPr id="481" name="Google Shape;481;p45"/>
          <p:cNvSpPr txBox="1"/>
          <p:nvPr/>
        </p:nvSpPr>
        <p:spPr>
          <a:xfrm>
            <a:off x="5209875" y="4161700"/>
            <a:ext cx="6113100" cy="80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rgbClr val="3F3F3F"/>
              </a:solidFill>
            </a:endParaRPr>
          </a:p>
        </p:txBody>
      </p:sp>
      <p:sp>
        <p:nvSpPr>
          <p:cNvPr id="482" name="Google Shape;482;p45"/>
          <p:cNvSpPr/>
          <p:nvPr/>
        </p:nvSpPr>
        <p:spPr>
          <a:xfrm>
            <a:off x="6655872" y="1783215"/>
            <a:ext cx="618965" cy="298135"/>
          </a:xfrm>
          <a:custGeom>
            <a:rect b="b" l="l" r="r" t="t"/>
            <a:pathLst>
              <a:path extrusionOk="0" h="1548752" w="3215400">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83" name="Google Shape;483;p45"/>
          <p:cNvSpPr/>
          <p:nvPr/>
        </p:nvSpPr>
        <p:spPr>
          <a:xfrm>
            <a:off x="4212625" y="3971950"/>
            <a:ext cx="474991" cy="478958"/>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8"/>
          <p:cNvSpPr/>
          <p:nvPr/>
        </p:nvSpPr>
        <p:spPr>
          <a:xfrm rot="-2094635">
            <a:off x="7177291" y="1098565"/>
            <a:ext cx="4481901" cy="4392262"/>
          </a:xfrm>
          <a:custGeom>
            <a:rect b="b" l="l" r="r" t="t"/>
            <a:pathLst>
              <a:path extrusionOk="0" h="466725" w="47625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28"/>
          <p:cNvSpPr txBox="1"/>
          <p:nvPr/>
        </p:nvSpPr>
        <p:spPr>
          <a:xfrm>
            <a:off x="717554" y="444784"/>
            <a:ext cx="6923766" cy="92333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5400">
                <a:solidFill>
                  <a:srgbClr val="3F3F3F"/>
                </a:solidFill>
              </a:rPr>
              <a:t>Índice</a:t>
            </a:r>
            <a:endParaRPr sz="5400">
              <a:solidFill>
                <a:srgbClr val="3F3F3F"/>
              </a:solidFill>
              <a:latin typeface="Arial"/>
              <a:ea typeface="Arial"/>
              <a:cs typeface="Arial"/>
              <a:sym typeface="Arial"/>
            </a:endParaRPr>
          </a:p>
        </p:txBody>
      </p:sp>
      <p:grpSp>
        <p:nvGrpSpPr>
          <p:cNvPr id="98" name="Google Shape;98;p28"/>
          <p:cNvGrpSpPr/>
          <p:nvPr/>
        </p:nvGrpSpPr>
        <p:grpSpPr>
          <a:xfrm>
            <a:off x="1680768" y="1706975"/>
            <a:ext cx="5383988" cy="1099644"/>
            <a:chOff x="1848112" y="1575921"/>
            <a:chExt cx="5383988" cy="1099644"/>
          </a:xfrm>
        </p:grpSpPr>
        <p:sp>
          <p:nvSpPr>
            <p:cNvPr id="99" name="Google Shape;99;p28"/>
            <p:cNvSpPr txBox="1"/>
            <p:nvPr/>
          </p:nvSpPr>
          <p:spPr>
            <a:xfrm>
              <a:off x="2724408" y="2213900"/>
              <a:ext cx="450769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100" name="Google Shape;100;p28"/>
            <p:cNvSpPr txBox="1"/>
            <p:nvPr/>
          </p:nvSpPr>
          <p:spPr>
            <a:xfrm>
              <a:off x="2705936" y="1789403"/>
              <a:ext cx="4507692" cy="507831"/>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sz="2700">
                  <a:solidFill>
                    <a:srgbClr val="3F3F3F"/>
                  </a:solidFill>
                </a:rPr>
                <a:t>¿Qué es SVM?</a:t>
              </a:r>
              <a:endParaRPr b="1" sz="2700">
                <a:solidFill>
                  <a:srgbClr val="3F3F3F"/>
                </a:solidFill>
                <a:latin typeface="Arial"/>
                <a:ea typeface="Arial"/>
                <a:cs typeface="Arial"/>
                <a:sym typeface="Arial"/>
              </a:endParaRPr>
            </a:p>
          </p:txBody>
        </p:sp>
        <p:sp>
          <p:nvSpPr>
            <p:cNvPr id="101" name="Google Shape;101;p28"/>
            <p:cNvSpPr txBox="1"/>
            <p:nvPr/>
          </p:nvSpPr>
          <p:spPr>
            <a:xfrm>
              <a:off x="1848112" y="1575921"/>
              <a:ext cx="958096" cy="769441"/>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4400">
                  <a:solidFill>
                    <a:srgbClr val="3F3F3F"/>
                  </a:solidFill>
                  <a:latin typeface="Arial"/>
                  <a:ea typeface="Arial"/>
                  <a:cs typeface="Arial"/>
                  <a:sym typeface="Arial"/>
                </a:rPr>
                <a:t>01</a:t>
              </a:r>
              <a:endParaRPr b="1" sz="4400">
                <a:solidFill>
                  <a:srgbClr val="3F3F3F"/>
                </a:solidFill>
                <a:latin typeface="Arial"/>
                <a:ea typeface="Arial"/>
                <a:cs typeface="Arial"/>
                <a:sym typeface="Arial"/>
              </a:endParaRPr>
            </a:p>
          </p:txBody>
        </p:sp>
      </p:grpSp>
      <p:grpSp>
        <p:nvGrpSpPr>
          <p:cNvPr id="102" name="Google Shape;102;p28"/>
          <p:cNvGrpSpPr/>
          <p:nvPr/>
        </p:nvGrpSpPr>
        <p:grpSpPr>
          <a:xfrm>
            <a:off x="1680768" y="2841953"/>
            <a:ext cx="5383988" cy="1099644"/>
            <a:chOff x="1848112" y="1575921"/>
            <a:chExt cx="5383988" cy="1099644"/>
          </a:xfrm>
        </p:grpSpPr>
        <p:sp>
          <p:nvSpPr>
            <p:cNvPr id="103" name="Google Shape;103;p28"/>
            <p:cNvSpPr txBox="1"/>
            <p:nvPr/>
          </p:nvSpPr>
          <p:spPr>
            <a:xfrm>
              <a:off x="2724408" y="2213900"/>
              <a:ext cx="450769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104" name="Google Shape;104;p28"/>
            <p:cNvSpPr txBox="1"/>
            <p:nvPr/>
          </p:nvSpPr>
          <p:spPr>
            <a:xfrm>
              <a:off x="2705936" y="1789403"/>
              <a:ext cx="4507692" cy="507831"/>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sz="2700">
                  <a:solidFill>
                    <a:srgbClr val="3F3F3F"/>
                  </a:solidFill>
                </a:rPr>
                <a:t>¿Qué es un Kernel?</a:t>
              </a:r>
              <a:endParaRPr b="1" sz="2700">
                <a:solidFill>
                  <a:srgbClr val="3F3F3F"/>
                </a:solidFill>
                <a:latin typeface="Arial"/>
                <a:ea typeface="Arial"/>
                <a:cs typeface="Arial"/>
                <a:sym typeface="Arial"/>
              </a:endParaRPr>
            </a:p>
          </p:txBody>
        </p:sp>
        <p:sp>
          <p:nvSpPr>
            <p:cNvPr id="105" name="Google Shape;105;p28"/>
            <p:cNvSpPr txBox="1"/>
            <p:nvPr/>
          </p:nvSpPr>
          <p:spPr>
            <a:xfrm>
              <a:off x="1848112" y="1575921"/>
              <a:ext cx="958096" cy="769441"/>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4400">
                  <a:solidFill>
                    <a:srgbClr val="3F3F3F"/>
                  </a:solidFill>
                  <a:latin typeface="Arial"/>
                  <a:ea typeface="Arial"/>
                  <a:cs typeface="Arial"/>
                  <a:sym typeface="Arial"/>
                </a:rPr>
                <a:t>02</a:t>
              </a:r>
              <a:endParaRPr b="1" sz="4400">
                <a:solidFill>
                  <a:srgbClr val="3F3F3F"/>
                </a:solidFill>
                <a:latin typeface="Arial"/>
                <a:ea typeface="Arial"/>
                <a:cs typeface="Arial"/>
                <a:sym typeface="Arial"/>
              </a:endParaRPr>
            </a:p>
          </p:txBody>
        </p:sp>
      </p:grpSp>
      <p:grpSp>
        <p:nvGrpSpPr>
          <p:cNvPr id="106" name="Google Shape;106;p28"/>
          <p:cNvGrpSpPr/>
          <p:nvPr/>
        </p:nvGrpSpPr>
        <p:grpSpPr>
          <a:xfrm>
            <a:off x="1680768" y="3976931"/>
            <a:ext cx="5365516" cy="769441"/>
            <a:chOff x="1848112" y="1575921"/>
            <a:chExt cx="5365516" cy="769441"/>
          </a:xfrm>
        </p:grpSpPr>
        <p:sp>
          <p:nvSpPr>
            <p:cNvPr id="107" name="Google Shape;107;p28"/>
            <p:cNvSpPr txBox="1"/>
            <p:nvPr/>
          </p:nvSpPr>
          <p:spPr>
            <a:xfrm>
              <a:off x="2705936" y="1789403"/>
              <a:ext cx="4507692" cy="507831"/>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sz="2700">
                  <a:solidFill>
                    <a:srgbClr val="3F3F3F"/>
                  </a:solidFill>
                </a:rPr>
                <a:t>¿Cómo trabaja SVM?</a:t>
              </a:r>
              <a:endParaRPr b="1" sz="2700">
                <a:solidFill>
                  <a:srgbClr val="3F3F3F"/>
                </a:solidFill>
                <a:latin typeface="Arial"/>
                <a:ea typeface="Arial"/>
                <a:cs typeface="Arial"/>
                <a:sym typeface="Arial"/>
              </a:endParaRPr>
            </a:p>
          </p:txBody>
        </p:sp>
        <p:sp>
          <p:nvSpPr>
            <p:cNvPr id="108" name="Google Shape;108;p28"/>
            <p:cNvSpPr txBox="1"/>
            <p:nvPr/>
          </p:nvSpPr>
          <p:spPr>
            <a:xfrm>
              <a:off x="1848112" y="1575921"/>
              <a:ext cx="958096" cy="769441"/>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4400">
                  <a:solidFill>
                    <a:srgbClr val="3F3F3F"/>
                  </a:solidFill>
                  <a:latin typeface="Arial"/>
                  <a:ea typeface="Arial"/>
                  <a:cs typeface="Arial"/>
                  <a:sym typeface="Arial"/>
                </a:rPr>
                <a:t>03</a:t>
              </a:r>
              <a:endParaRPr b="1" sz="4400">
                <a:solidFill>
                  <a:srgbClr val="3F3F3F"/>
                </a:solidFill>
                <a:latin typeface="Arial"/>
                <a:ea typeface="Arial"/>
                <a:cs typeface="Arial"/>
                <a:sym typeface="Arial"/>
              </a:endParaRPr>
            </a:p>
          </p:txBody>
        </p:sp>
      </p:grpSp>
      <p:grpSp>
        <p:nvGrpSpPr>
          <p:cNvPr id="109" name="Google Shape;109;p28"/>
          <p:cNvGrpSpPr/>
          <p:nvPr/>
        </p:nvGrpSpPr>
        <p:grpSpPr>
          <a:xfrm>
            <a:off x="1680768" y="5111908"/>
            <a:ext cx="5365516" cy="769441"/>
            <a:chOff x="1848112" y="1575921"/>
            <a:chExt cx="5365516" cy="769441"/>
          </a:xfrm>
        </p:grpSpPr>
        <p:sp>
          <p:nvSpPr>
            <p:cNvPr id="110" name="Google Shape;110;p28"/>
            <p:cNvSpPr txBox="1"/>
            <p:nvPr/>
          </p:nvSpPr>
          <p:spPr>
            <a:xfrm>
              <a:off x="2705936" y="1789403"/>
              <a:ext cx="4507692" cy="507831"/>
            </a:xfrm>
            <a:prstGeom prst="rect">
              <a:avLst/>
            </a:prstGeom>
            <a:noFill/>
            <a:ln>
              <a:noFill/>
            </a:ln>
          </p:spPr>
          <p:txBody>
            <a:bodyPr anchorCtr="0" anchor="t" bIns="45700" lIns="108000" spcFirstLastPara="1" rIns="108000" wrap="square" tIns="45700">
              <a:noAutofit/>
            </a:bodyPr>
            <a:lstStyle/>
            <a:p>
              <a:pPr indent="0" lvl="0" marL="0" marR="0" rtl="0" algn="l">
                <a:spcBef>
                  <a:spcPts val="0"/>
                </a:spcBef>
                <a:spcAft>
                  <a:spcPts val="0"/>
                </a:spcAft>
                <a:buNone/>
              </a:pPr>
              <a:r>
                <a:rPr b="1" lang="en-US" sz="2700">
                  <a:solidFill>
                    <a:srgbClr val="3F3F3F"/>
                  </a:solidFill>
                </a:rPr>
                <a:t>Ventajas y Desventajas</a:t>
              </a:r>
              <a:endParaRPr b="1" sz="2700">
                <a:solidFill>
                  <a:srgbClr val="3F3F3F"/>
                </a:solidFill>
                <a:latin typeface="Arial"/>
                <a:ea typeface="Arial"/>
                <a:cs typeface="Arial"/>
                <a:sym typeface="Arial"/>
              </a:endParaRPr>
            </a:p>
          </p:txBody>
        </p:sp>
        <p:sp>
          <p:nvSpPr>
            <p:cNvPr id="111" name="Google Shape;111;p28"/>
            <p:cNvSpPr txBox="1"/>
            <p:nvPr/>
          </p:nvSpPr>
          <p:spPr>
            <a:xfrm>
              <a:off x="1848112" y="1575921"/>
              <a:ext cx="958096" cy="769441"/>
            </a:xfrm>
            <a:prstGeom prst="rect">
              <a:avLst/>
            </a:prstGeom>
            <a:noFill/>
            <a:ln>
              <a:noFill/>
            </a:ln>
          </p:spPr>
          <p:txBody>
            <a:bodyPr anchorCtr="0" anchor="t" bIns="45700" lIns="108000" spcFirstLastPara="1" rIns="108000" wrap="square" tIns="45700">
              <a:noAutofit/>
            </a:bodyPr>
            <a:lstStyle/>
            <a:p>
              <a:pPr indent="0" lvl="0" marL="0" marR="0" rtl="0" algn="ctr">
                <a:spcBef>
                  <a:spcPts val="0"/>
                </a:spcBef>
                <a:spcAft>
                  <a:spcPts val="0"/>
                </a:spcAft>
                <a:buNone/>
              </a:pPr>
              <a:r>
                <a:rPr b="1" lang="en-US" sz="4400">
                  <a:solidFill>
                    <a:srgbClr val="3F3F3F"/>
                  </a:solidFill>
                  <a:latin typeface="Arial"/>
                  <a:ea typeface="Arial"/>
                  <a:cs typeface="Arial"/>
                  <a:sym typeface="Arial"/>
                </a:rPr>
                <a:t>04</a:t>
              </a:r>
              <a:endParaRPr b="1" sz="4400">
                <a:solidFill>
                  <a:srgbClr val="3F3F3F"/>
                </a:solidFill>
                <a:latin typeface="Arial"/>
                <a:ea typeface="Arial"/>
                <a:cs typeface="Arial"/>
                <a:sym typeface="Arial"/>
              </a:endParaRPr>
            </a:p>
          </p:txBody>
        </p:sp>
      </p:grpSp>
      <p:grpSp>
        <p:nvGrpSpPr>
          <p:cNvPr id="112" name="Google Shape;112;p28"/>
          <p:cNvGrpSpPr/>
          <p:nvPr/>
        </p:nvGrpSpPr>
        <p:grpSpPr>
          <a:xfrm flipH="1">
            <a:off x="7697143" y="599185"/>
            <a:ext cx="2885349" cy="5668968"/>
            <a:chOff x="4348215" y="-3215"/>
            <a:chExt cx="3492933" cy="6862716"/>
          </a:xfrm>
        </p:grpSpPr>
        <p:sp>
          <p:nvSpPr>
            <p:cNvPr id="113" name="Google Shape;113;p28"/>
            <p:cNvSpPr/>
            <p:nvPr/>
          </p:nvSpPr>
          <p:spPr>
            <a:xfrm>
              <a:off x="7175064" y="2830854"/>
              <a:ext cx="227171" cy="124301"/>
            </a:xfrm>
            <a:custGeom>
              <a:rect b="b" l="l" r="r" t="t"/>
              <a:pathLst>
                <a:path extrusionOk="0" h="124301" w="22717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28"/>
            <p:cNvSpPr/>
            <p:nvPr/>
          </p:nvSpPr>
          <p:spPr>
            <a:xfrm>
              <a:off x="7212354" y="2887004"/>
              <a:ext cx="210026" cy="128588"/>
            </a:xfrm>
            <a:custGeom>
              <a:rect b="b" l="l" r="r" t="t"/>
              <a:pathLst>
                <a:path extrusionOk="0" h="128587" w="210026">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28"/>
            <p:cNvSpPr/>
            <p:nvPr/>
          </p:nvSpPr>
          <p:spPr>
            <a:xfrm>
              <a:off x="6676144" y="3952137"/>
              <a:ext cx="98584" cy="334328"/>
            </a:xfrm>
            <a:custGeom>
              <a:rect b="b" l="l" r="r" t="t"/>
              <a:pathLst>
                <a:path extrusionOk="0" h="334327" w="98583">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28"/>
            <p:cNvSpPr/>
            <p:nvPr/>
          </p:nvSpPr>
          <p:spPr>
            <a:xfrm>
              <a:off x="7238500" y="5847945"/>
              <a:ext cx="55721" cy="197168"/>
            </a:xfrm>
            <a:custGeom>
              <a:rect b="b" l="l" r="r" t="t"/>
              <a:pathLst>
                <a:path extrusionOk="0" h="197167" w="55721">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28"/>
            <p:cNvSpPr/>
            <p:nvPr/>
          </p:nvSpPr>
          <p:spPr>
            <a:xfrm>
              <a:off x="7258645" y="2938439"/>
              <a:ext cx="180023" cy="115729"/>
            </a:xfrm>
            <a:custGeom>
              <a:rect b="b" l="l" r="r" t="t"/>
              <a:pathLst>
                <a:path extrusionOk="0" h="115728" w="180022">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28"/>
            <p:cNvSpPr/>
            <p:nvPr/>
          </p:nvSpPr>
          <p:spPr>
            <a:xfrm>
              <a:off x="7200699" y="3407783"/>
              <a:ext cx="21431" cy="42863"/>
            </a:xfrm>
            <a:custGeom>
              <a:rect b="b" l="l" r="r" t="t"/>
              <a:pathLst>
                <a:path extrusionOk="0" h="42862" w="21431">
                  <a:moveTo>
                    <a:pt x="3297" y="11359"/>
                  </a:moveTo>
                  <a:cubicBezTo>
                    <a:pt x="2868" y="21217"/>
                    <a:pt x="4154" y="31075"/>
                    <a:pt x="6297" y="40505"/>
                  </a:cubicBezTo>
                  <a:lnTo>
                    <a:pt x="19584" y="27218"/>
                  </a:lnTo>
                  <a:lnTo>
                    <a:pt x="13155" y="3215"/>
                  </a:lnTo>
                  <a:lnTo>
                    <a:pt x="3297" y="113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28"/>
            <p:cNvSpPr/>
            <p:nvPr/>
          </p:nvSpPr>
          <p:spPr>
            <a:xfrm>
              <a:off x="7208068" y="3045595"/>
              <a:ext cx="300038" cy="458629"/>
            </a:xfrm>
            <a:custGeom>
              <a:rect b="b" l="l" r="r" t="t"/>
              <a:pathLst>
                <a:path extrusionOk="0" h="458628" w="300037">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 name="Google Shape;120;p28"/>
            <p:cNvSpPr/>
            <p:nvPr/>
          </p:nvSpPr>
          <p:spPr>
            <a:xfrm>
              <a:off x="6726722" y="4008715"/>
              <a:ext cx="60008" cy="287179"/>
            </a:xfrm>
            <a:custGeom>
              <a:rect b="b" l="l" r="r" t="t"/>
              <a:pathLst>
                <a:path extrusionOk="0" h="287178" w="60007">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p28"/>
            <p:cNvSpPr/>
            <p:nvPr/>
          </p:nvSpPr>
          <p:spPr>
            <a:xfrm>
              <a:off x="6777728" y="4008715"/>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28"/>
            <p:cNvSpPr/>
            <p:nvPr/>
          </p:nvSpPr>
          <p:spPr>
            <a:xfrm>
              <a:off x="7228642" y="3014305"/>
              <a:ext cx="244316" cy="252889"/>
            </a:xfrm>
            <a:custGeom>
              <a:rect b="b" l="l" r="r" t="t"/>
              <a:pathLst>
                <a:path extrusionOk="0" h="252888" w="244316">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28"/>
            <p:cNvSpPr/>
            <p:nvPr/>
          </p:nvSpPr>
          <p:spPr>
            <a:xfrm>
              <a:off x="6984325" y="2508528"/>
              <a:ext cx="265748" cy="257175"/>
            </a:xfrm>
            <a:custGeom>
              <a:rect b="b" l="l" r="r" t="t"/>
              <a:pathLst>
                <a:path extrusionOk="0" h="257175" w="265747">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 name="Google Shape;124;p28"/>
            <p:cNvSpPr/>
            <p:nvPr/>
          </p:nvSpPr>
          <p:spPr>
            <a:xfrm>
              <a:off x="6799588" y="2266355"/>
              <a:ext cx="342900" cy="342900"/>
            </a:xfrm>
            <a:custGeom>
              <a:rect b="b" l="l" r="r" t="t"/>
              <a:pathLst>
                <a:path extrusionOk="0" h="342900" w="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 name="Google Shape;125;p28"/>
            <p:cNvSpPr/>
            <p:nvPr/>
          </p:nvSpPr>
          <p:spPr>
            <a:xfrm>
              <a:off x="7057620" y="2570678"/>
              <a:ext cx="261461" cy="295751"/>
            </a:xfrm>
            <a:custGeom>
              <a:rect b="b" l="l" r="r" t="t"/>
              <a:pathLst>
                <a:path extrusionOk="0" h="295751" w="26146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p28"/>
            <p:cNvSpPr/>
            <p:nvPr/>
          </p:nvSpPr>
          <p:spPr>
            <a:xfrm>
              <a:off x="6592562" y="3826121"/>
              <a:ext cx="154305" cy="424339"/>
            </a:xfrm>
            <a:custGeom>
              <a:rect b="b" l="l" r="r" t="t"/>
              <a:pathLst>
                <a:path extrusionOk="0" h="424338" w="154305">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28"/>
            <p:cNvSpPr/>
            <p:nvPr/>
          </p:nvSpPr>
          <p:spPr>
            <a:xfrm>
              <a:off x="6637139" y="3908417"/>
              <a:ext cx="124301" cy="355759"/>
            </a:xfrm>
            <a:custGeom>
              <a:rect b="b" l="l" r="r" t="t"/>
              <a:pathLst>
                <a:path extrusionOk="0" h="355758" w="124301">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28"/>
            <p:cNvSpPr/>
            <p:nvPr/>
          </p:nvSpPr>
          <p:spPr>
            <a:xfrm>
              <a:off x="6496122" y="3624667"/>
              <a:ext cx="175736" cy="587216"/>
            </a:xfrm>
            <a:custGeom>
              <a:rect b="b" l="l" r="r" t="t"/>
              <a:pathLst>
                <a:path extrusionOk="0" h="587216" w="17573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28"/>
            <p:cNvSpPr/>
            <p:nvPr/>
          </p:nvSpPr>
          <p:spPr>
            <a:xfrm>
              <a:off x="7136916" y="2725412"/>
              <a:ext cx="210026" cy="184309"/>
            </a:xfrm>
            <a:custGeom>
              <a:rect b="b" l="l" r="r" t="t"/>
              <a:pathLst>
                <a:path extrusionOk="0" h="184308" w="210026">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28"/>
            <p:cNvSpPr/>
            <p:nvPr/>
          </p:nvSpPr>
          <p:spPr>
            <a:xfrm>
              <a:off x="6915745" y="2392799"/>
              <a:ext cx="295751" cy="278606"/>
            </a:xfrm>
            <a:custGeom>
              <a:rect b="b" l="l" r="r" t="t"/>
              <a:pathLst>
                <a:path extrusionOk="0" h="278606" w="295751">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28"/>
            <p:cNvSpPr/>
            <p:nvPr/>
          </p:nvSpPr>
          <p:spPr>
            <a:xfrm>
              <a:off x="6819305" y="4280464"/>
              <a:ext cx="12859" cy="17145"/>
            </a:xfrm>
            <a:custGeom>
              <a:rect b="b" l="l" r="r" t="t"/>
              <a:pathLst>
                <a:path extrusionOk="0" h="17145" w="12858">
                  <a:moveTo>
                    <a:pt x="9216" y="3215"/>
                  </a:moveTo>
                  <a:lnTo>
                    <a:pt x="9216" y="3215"/>
                  </a:lnTo>
                  <a:cubicBezTo>
                    <a:pt x="7072" y="5358"/>
                    <a:pt x="5358" y="7501"/>
                    <a:pt x="3215" y="9644"/>
                  </a:cubicBezTo>
                  <a:lnTo>
                    <a:pt x="10501" y="14787"/>
                  </a:lnTo>
                  <a:cubicBezTo>
                    <a:pt x="10073" y="10930"/>
                    <a:pt x="9644" y="7072"/>
                    <a:pt x="9216"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28"/>
            <p:cNvSpPr/>
            <p:nvPr/>
          </p:nvSpPr>
          <p:spPr>
            <a:xfrm>
              <a:off x="6338387" y="2212348"/>
              <a:ext cx="64294" cy="55721"/>
            </a:xfrm>
            <a:custGeom>
              <a:rect b="b" l="l" r="r" t="t"/>
              <a:pathLst>
                <a:path extrusionOk="0" h="55721" w="64293">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28"/>
            <p:cNvSpPr/>
            <p:nvPr/>
          </p:nvSpPr>
          <p:spPr>
            <a:xfrm>
              <a:off x="6814161" y="4192167"/>
              <a:ext cx="12859" cy="68580"/>
            </a:xfrm>
            <a:custGeom>
              <a:rect b="b" l="l" r="r" t="t"/>
              <a:pathLst>
                <a:path extrusionOk="0" h="68580" w="12858">
                  <a:moveTo>
                    <a:pt x="3215" y="69223"/>
                  </a:moveTo>
                  <a:lnTo>
                    <a:pt x="3215" y="69223"/>
                  </a:lnTo>
                  <a:cubicBezTo>
                    <a:pt x="5787" y="66223"/>
                    <a:pt x="8358" y="63651"/>
                    <a:pt x="10930" y="60651"/>
                  </a:cubicBezTo>
                  <a:cubicBezTo>
                    <a:pt x="8358" y="41362"/>
                    <a:pt x="5787" y="22074"/>
                    <a:pt x="3215" y="3215"/>
                  </a:cubicBezTo>
                  <a:lnTo>
                    <a:pt x="3215" y="692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p28"/>
            <p:cNvSpPr/>
            <p:nvPr/>
          </p:nvSpPr>
          <p:spPr>
            <a:xfrm>
              <a:off x="6362390" y="2291644"/>
              <a:ext cx="38576" cy="90011"/>
            </a:xfrm>
            <a:custGeom>
              <a:rect b="b" l="l" r="r" t="t"/>
              <a:pathLst>
                <a:path extrusionOk="0" h="90011" w="38576">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p28"/>
            <p:cNvSpPr/>
            <p:nvPr/>
          </p:nvSpPr>
          <p:spPr>
            <a:xfrm>
              <a:off x="6814161" y="4318611"/>
              <a:ext cx="8573" cy="8573"/>
            </a:xfrm>
            <a:custGeom>
              <a:rect b="b" l="l" r="r" t="t"/>
              <a:pathLst>
                <a:path extrusionOk="0" h="8572" w="8572">
                  <a:moveTo>
                    <a:pt x="3215" y="5358"/>
                  </a:moveTo>
                  <a:cubicBezTo>
                    <a:pt x="4929" y="5787"/>
                    <a:pt x="6644" y="6644"/>
                    <a:pt x="8358" y="7072"/>
                  </a:cubicBezTo>
                  <a:lnTo>
                    <a:pt x="3215" y="3215"/>
                  </a:lnTo>
                  <a:lnTo>
                    <a:pt x="3215" y="53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 name="Google Shape;136;p28"/>
            <p:cNvSpPr/>
            <p:nvPr/>
          </p:nvSpPr>
          <p:spPr>
            <a:xfrm>
              <a:off x="6554843" y="3714250"/>
              <a:ext cx="167164" cy="514350"/>
            </a:xfrm>
            <a:custGeom>
              <a:rect b="b" l="l" r="r" t="t"/>
              <a:pathLst>
                <a:path extrusionOk="0" h="514350" w="167163">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28"/>
            <p:cNvSpPr/>
            <p:nvPr/>
          </p:nvSpPr>
          <p:spPr>
            <a:xfrm>
              <a:off x="6783300" y="4332327"/>
              <a:ext cx="55721" cy="38576"/>
            </a:xfrm>
            <a:custGeom>
              <a:rect b="b" l="l" r="r" t="t"/>
              <a:pathLst>
                <a:path extrusionOk="0" h="38576" w="55721">
                  <a:moveTo>
                    <a:pt x="52935" y="38362"/>
                  </a:moveTo>
                  <a:cubicBezTo>
                    <a:pt x="52935" y="32361"/>
                    <a:pt x="52507" y="26361"/>
                    <a:pt x="52078" y="20360"/>
                  </a:cubicBezTo>
                  <a:cubicBezTo>
                    <a:pt x="35790" y="14788"/>
                    <a:pt x="19503" y="9216"/>
                    <a:pt x="3215" y="3215"/>
                  </a:cubicBezTo>
                  <a:lnTo>
                    <a:pt x="52935" y="3836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28"/>
            <p:cNvSpPr/>
            <p:nvPr/>
          </p:nvSpPr>
          <p:spPr>
            <a:xfrm>
              <a:off x="6560415" y="3424499"/>
              <a:ext cx="8573" cy="12859"/>
            </a:xfrm>
            <a:custGeom>
              <a:rect b="b" l="l" r="r" t="t"/>
              <a:pathLst>
                <a:path extrusionOk="0" h="12858" w="8572">
                  <a:moveTo>
                    <a:pt x="3215" y="7072"/>
                  </a:moveTo>
                  <a:lnTo>
                    <a:pt x="6644" y="10501"/>
                  </a:lnTo>
                  <a:cubicBezTo>
                    <a:pt x="5358" y="7929"/>
                    <a:pt x="4072" y="5358"/>
                    <a:pt x="3215" y="3215"/>
                  </a:cubicBezTo>
                  <a:lnTo>
                    <a:pt x="3215" y="70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28"/>
            <p:cNvSpPr/>
            <p:nvPr/>
          </p:nvSpPr>
          <p:spPr>
            <a:xfrm>
              <a:off x="7492246" y="3442073"/>
              <a:ext cx="145733" cy="210026"/>
            </a:xfrm>
            <a:custGeom>
              <a:rect b="b" l="l" r="r" t="t"/>
              <a:pathLst>
                <a:path extrusionOk="0" h="210026" w="145732">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 name="Google Shape;140;p28"/>
            <p:cNvSpPr/>
            <p:nvPr/>
          </p:nvSpPr>
          <p:spPr>
            <a:xfrm>
              <a:off x="7343942" y="3174611"/>
              <a:ext cx="235744" cy="394335"/>
            </a:xfrm>
            <a:custGeom>
              <a:rect b="b" l="l" r="r" t="t"/>
              <a:pathLst>
                <a:path extrusionOk="0" h="394335" w="235743">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28"/>
            <p:cNvSpPr/>
            <p:nvPr/>
          </p:nvSpPr>
          <p:spPr>
            <a:xfrm>
              <a:off x="7538538" y="3481935"/>
              <a:ext cx="102870" cy="132874"/>
            </a:xfrm>
            <a:custGeom>
              <a:rect b="b" l="l" r="r" t="t"/>
              <a:pathLst>
                <a:path extrusionOk="0" h="132873" w="102870">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 name="Google Shape;142;p28"/>
            <p:cNvSpPr/>
            <p:nvPr/>
          </p:nvSpPr>
          <p:spPr>
            <a:xfrm>
              <a:off x="6316956" y="2133910"/>
              <a:ext cx="90011" cy="60008"/>
            </a:xfrm>
            <a:custGeom>
              <a:rect b="b" l="l" r="r" t="t"/>
              <a:pathLst>
                <a:path extrusionOk="0" h="60007" w="90011">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 name="Google Shape;143;p28"/>
            <p:cNvSpPr/>
            <p:nvPr/>
          </p:nvSpPr>
          <p:spPr>
            <a:xfrm>
              <a:off x="7449812" y="3579233"/>
              <a:ext cx="34290" cy="81439"/>
            </a:xfrm>
            <a:custGeom>
              <a:rect b="b" l="l" r="r" t="t"/>
              <a:pathLst>
                <a:path extrusionOk="0" h="81438" w="34290">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28"/>
            <p:cNvSpPr/>
            <p:nvPr/>
          </p:nvSpPr>
          <p:spPr>
            <a:xfrm>
              <a:off x="6270665" y="1672709"/>
              <a:ext cx="458629" cy="291465"/>
            </a:xfrm>
            <a:custGeom>
              <a:rect b="b" l="l" r="r" t="t"/>
              <a:pathLst>
                <a:path extrusionOk="0" h="291465" w="458628">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28"/>
            <p:cNvSpPr/>
            <p:nvPr/>
          </p:nvSpPr>
          <p:spPr>
            <a:xfrm>
              <a:off x="6295096" y="1940171"/>
              <a:ext cx="132874" cy="180023"/>
            </a:xfrm>
            <a:custGeom>
              <a:rect b="b" l="l" r="r" t="t"/>
              <a:pathLst>
                <a:path extrusionOk="0" h="180022" w="132873">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28"/>
            <p:cNvSpPr/>
            <p:nvPr/>
          </p:nvSpPr>
          <p:spPr>
            <a:xfrm>
              <a:off x="6283952" y="1785866"/>
              <a:ext cx="531495" cy="261461"/>
            </a:xfrm>
            <a:custGeom>
              <a:rect b="b" l="l" r="r" t="t"/>
              <a:pathLst>
                <a:path extrusionOk="0" h="261461" w="531495">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28"/>
            <p:cNvSpPr/>
            <p:nvPr/>
          </p:nvSpPr>
          <p:spPr>
            <a:xfrm>
              <a:off x="6773442" y="2205490"/>
              <a:ext cx="304324" cy="278606"/>
            </a:xfrm>
            <a:custGeom>
              <a:rect b="b" l="l" r="r" t="t"/>
              <a:pathLst>
                <a:path extrusionOk="0" h="278606" w="304323">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28"/>
            <p:cNvSpPr/>
            <p:nvPr/>
          </p:nvSpPr>
          <p:spPr>
            <a:xfrm>
              <a:off x="5728454" y="3630239"/>
              <a:ext cx="8573" cy="17145"/>
            </a:xfrm>
            <a:custGeom>
              <a:rect b="b" l="l" r="r" t="t"/>
              <a:pathLst>
                <a:path extrusionOk="0" h="17145" w="8572">
                  <a:moveTo>
                    <a:pt x="8358" y="13930"/>
                  </a:moveTo>
                  <a:cubicBezTo>
                    <a:pt x="8358" y="10073"/>
                    <a:pt x="8358" y="6644"/>
                    <a:pt x="8358" y="3215"/>
                  </a:cubicBezTo>
                  <a:lnTo>
                    <a:pt x="3215" y="8787"/>
                  </a:lnTo>
                  <a:lnTo>
                    <a:pt x="3215" y="8787"/>
                  </a:lnTo>
                  <a:cubicBezTo>
                    <a:pt x="4929" y="10501"/>
                    <a:pt x="6644" y="12216"/>
                    <a:pt x="8358" y="139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28"/>
            <p:cNvSpPr/>
            <p:nvPr/>
          </p:nvSpPr>
          <p:spPr>
            <a:xfrm>
              <a:off x="5454563" y="3259907"/>
              <a:ext cx="77153" cy="77153"/>
            </a:xfrm>
            <a:custGeom>
              <a:rect b="b" l="l" r="r" t="t"/>
              <a:pathLst>
                <a:path extrusionOk="0" h="77152" w="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28"/>
            <p:cNvSpPr/>
            <p:nvPr/>
          </p:nvSpPr>
          <p:spPr>
            <a:xfrm>
              <a:off x="5704022" y="3466505"/>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28"/>
            <p:cNvSpPr/>
            <p:nvPr/>
          </p:nvSpPr>
          <p:spPr>
            <a:xfrm>
              <a:off x="5610582" y="3440359"/>
              <a:ext cx="98584" cy="102870"/>
            </a:xfrm>
            <a:custGeom>
              <a:rect b="b" l="l" r="r" t="t"/>
              <a:pathLst>
                <a:path extrusionOk="0" h="102870" w="98583">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28"/>
            <p:cNvSpPr/>
            <p:nvPr/>
          </p:nvSpPr>
          <p:spPr>
            <a:xfrm>
              <a:off x="5334548" y="3122319"/>
              <a:ext cx="64294" cy="64294"/>
            </a:xfrm>
            <a:custGeom>
              <a:rect b="b" l="l" r="r" t="t"/>
              <a:pathLst>
                <a:path extrusionOk="0" h="64293" w="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28"/>
            <p:cNvSpPr/>
            <p:nvPr/>
          </p:nvSpPr>
          <p:spPr>
            <a:xfrm>
              <a:off x="5388126" y="3184041"/>
              <a:ext cx="85725" cy="90011"/>
            </a:xfrm>
            <a:custGeom>
              <a:rect b="b" l="l" r="r" t="t"/>
              <a:pathLst>
                <a:path extrusionOk="0" h="90011" w="85725">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28"/>
            <p:cNvSpPr/>
            <p:nvPr/>
          </p:nvSpPr>
          <p:spPr>
            <a:xfrm>
              <a:off x="5520142" y="3312200"/>
              <a:ext cx="55721" cy="55721"/>
            </a:xfrm>
            <a:custGeom>
              <a:rect b="b" l="l" r="r" t="t"/>
              <a:pathLst>
                <a:path extrusionOk="0" h="55721" w="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p28"/>
            <p:cNvSpPr/>
            <p:nvPr/>
          </p:nvSpPr>
          <p:spPr>
            <a:xfrm>
              <a:off x="5568577" y="3402639"/>
              <a:ext cx="90011" cy="98584"/>
            </a:xfrm>
            <a:custGeom>
              <a:rect b="b" l="l" r="r" t="t"/>
              <a:pathLst>
                <a:path extrusionOk="0" h="98583" w="90011">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6" name="Google Shape;156;p28"/>
            <p:cNvSpPr/>
            <p:nvPr/>
          </p:nvSpPr>
          <p:spPr>
            <a:xfrm>
              <a:off x="5535144" y="3337060"/>
              <a:ext cx="85725" cy="102870"/>
            </a:xfrm>
            <a:custGeom>
              <a:rect b="b" l="l" r="r" t="t"/>
              <a:pathLst>
                <a:path extrusionOk="0" h="102870" w="85725">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7" name="Google Shape;157;p28"/>
            <p:cNvSpPr/>
            <p:nvPr/>
          </p:nvSpPr>
          <p:spPr>
            <a:xfrm>
              <a:off x="5310973" y="3095316"/>
              <a:ext cx="34290" cy="38576"/>
            </a:xfrm>
            <a:custGeom>
              <a:rect b="b" l="l" r="r" t="t"/>
              <a:pathLst>
                <a:path extrusionOk="0" h="38576" w="34290">
                  <a:moveTo>
                    <a:pt x="3215" y="24646"/>
                  </a:moveTo>
                  <a:cubicBezTo>
                    <a:pt x="5358" y="28503"/>
                    <a:pt x="7930" y="31932"/>
                    <a:pt x="10501" y="35790"/>
                  </a:cubicBezTo>
                  <a:lnTo>
                    <a:pt x="34933" y="11358"/>
                  </a:lnTo>
                  <a:cubicBezTo>
                    <a:pt x="31504" y="8787"/>
                    <a:pt x="28075" y="6215"/>
                    <a:pt x="24646" y="3215"/>
                  </a:cubicBezTo>
                  <a:lnTo>
                    <a:pt x="3215" y="2464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8" name="Google Shape;158;p28"/>
            <p:cNvSpPr/>
            <p:nvPr/>
          </p:nvSpPr>
          <p:spPr>
            <a:xfrm>
              <a:off x="6202085" y="3276624"/>
              <a:ext cx="304324" cy="780098"/>
            </a:xfrm>
            <a:custGeom>
              <a:rect b="b" l="l" r="r" t="t"/>
              <a:pathLst>
                <a:path extrusionOk="0" h="780097" w="304323">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9" name="Google Shape;159;p28"/>
            <p:cNvSpPr/>
            <p:nvPr/>
          </p:nvSpPr>
          <p:spPr>
            <a:xfrm>
              <a:off x="6292525" y="3346918"/>
              <a:ext cx="317183" cy="797243"/>
            </a:xfrm>
            <a:custGeom>
              <a:rect b="b" l="l" r="r" t="t"/>
              <a:pathLst>
                <a:path extrusionOk="0" h="797242" w="31718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0" name="Google Shape;160;p28"/>
            <p:cNvSpPr/>
            <p:nvPr/>
          </p:nvSpPr>
          <p:spPr>
            <a:xfrm>
              <a:off x="6458402" y="3594664"/>
              <a:ext cx="188595" cy="587216"/>
            </a:xfrm>
            <a:custGeom>
              <a:rect b="b" l="l" r="r" t="t"/>
              <a:pathLst>
                <a:path extrusionOk="0" h="587216" w="188595">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 name="Google Shape;161;p28"/>
            <p:cNvSpPr/>
            <p:nvPr/>
          </p:nvSpPr>
          <p:spPr>
            <a:xfrm>
              <a:off x="5688163" y="3529513"/>
              <a:ext cx="94298" cy="98584"/>
            </a:xfrm>
            <a:custGeom>
              <a:rect b="b" l="l" r="r" t="t"/>
              <a:pathLst>
                <a:path extrusionOk="0" h="98583" w="94297">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 name="Google Shape;162;p28"/>
            <p:cNvSpPr/>
            <p:nvPr/>
          </p:nvSpPr>
          <p:spPr>
            <a:xfrm>
              <a:off x="5582293" y="2463951"/>
              <a:ext cx="840105" cy="1084421"/>
            </a:xfrm>
            <a:custGeom>
              <a:rect b="b" l="l" r="r" t="t"/>
              <a:pathLst>
                <a:path extrusionOk="0" h="1084421" w="840105">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3" name="Google Shape;163;p28"/>
            <p:cNvSpPr/>
            <p:nvPr/>
          </p:nvSpPr>
          <p:spPr>
            <a:xfrm>
              <a:off x="5947053" y="3832551"/>
              <a:ext cx="12859" cy="12859"/>
            </a:xfrm>
            <a:custGeom>
              <a:rect b="b" l="l" r="r" t="t"/>
              <a:pathLst>
                <a:path extrusionOk="0" h="12858" w="12858">
                  <a:moveTo>
                    <a:pt x="12644" y="10930"/>
                  </a:moveTo>
                  <a:cubicBezTo>
                    <a:pt x="11359" y="8358"/>
                    <a:pt x="9644" y="5786"/>
                    <a:pt x="8358" y="3215"/>
                  </a:cubicBezTo>
                  <a:lnTo>
                    <a:pt x="3215" y="3215"/>
                  </a:lnTo>
                  <a:cubicBezTo>
                    <a:pt x="6215" y="5786"/>
                    <a:pt x="9215" y="8358"/>
                    <a:pt x="12644" y="109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 name="Google Shape;164;p28"/>
            <p:cNvSpPr/>
            <p:nvPr/>
          </p:nvSpPr>
          <p:spPr>
            <a:xfrm>
              <a:off x="5950053" y="3225617"/>
              <a:ext cx="522923" cy="771525"/>
            </a:xfrm>
            <a:custGeom>
              <a:rect b="b" l="l" r="r" t="t"/>
              <a:pathLst>
                <a:path extrusionOk="0" h="771525" w="522922">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 name="Google Shape;165;p28"/>
            <p:cNvSpPr/>
            <p:nvPr/>
          </p:nvSpPr>
          <p:spPr>
            <a:xfrm>
              <a:off x="5633728" y="487132"/>
              <a:ext cx="600075" cy="347186"/>
            </a:xfrm>
            <a:custGeom>
              <a:rect b="b" l="l" r="r" t="t"/>
              <a:pathLst>
                <a:path extrusionOk="0" h="347186" w="600075">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28"/>
            <p:cNvSpPr/>
            <p:nvPr/>
          </p:nvSpPr>
          <p:spPr>
            <a:xfrm>
              <a:off x="6729722" y="2099620"/>
              <a:ext cx="235744" cy="278606"/>
            </a:xfrm>
            <a:custGeom>
              <a:rect b="b" l="l" r="r" t="t"/>
              <a:pathLst>
                <a:path extrusionOk="0" h="278606" w="235743">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 name="Google Shape;167;p28"/>
            <p:cNvSpPr/>
            <p:nvPr/>
          </p:nvSpPr>
          <p:spPr>
            <a:xfrm>
              <a:off x="7230356" y="2972300"/>
              <a:ext cx="227171" cy="210026"/>
            </a:xfrm>
            <a:custGeom>
              <a:rect b="b" l="l" r="r" t="t"/>
              <a:pathLst>
                <a:path extrusionOk="0" h="210026" w="227171">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28"/>
            <p:cNvSpPr/>
            <p:nvPr/>
          </p:nvSpPr>
          <p:spPr>
            <a:xfrm>
              <a:off x="6349960" y="1149787"/>
              <a:ext cx="51435" cy="34290"/>
            </a:xfrm>
            <a:custGeom>
              <a:rect b="b" l="l" r="r" t="t"/>
              <a:pathLst>
                <a:path extrusionOk="0" h="34290" w="51435">
                  <a:moveTo>
                    <a:pt x="49078" y="30218"/>
                  </a:moveTo>
                  <a:lnTo>
                    <a:pt x="29361" y="5786"/>
                  </a:lnTo>
                  <a:cubicBezTo>
                    <a:pt x="20788" y="4501"/>
                    <a:pt x="11787" y="4072"/>
                    <a:pt x="3215" y="3215"/>
                  </a:cubicBezTo>
                  <a:lnTo>
                    <a:pt x="25503" y="31075"/>
                  </a:lnTo>
                  <a:cubicBezTo>
                    <a:pt x="33218" y="28504"/>
                    <a:pt x="41362" y="28504"/>
                    <a:pt x="49078" y="302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28"/>
            <p:cNvSpPr/>
            <p:nvPr/>
          </p:nvSpPr>
          <p:spPr>
            <a:xfrm>
              <a:off x="6640568" y="2005322"/>
              <a:ext cx="270034" cy="321469"/>
            </a:xfrm>
            <a:custGeom>
              <a:rect b="b" l="l" r="r" t="t"/>
              <a:pathLst>
                <a:path extrusionOk="0" h="321468" w="270033">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p28"/>
            <p:cNvSpPr/>
            <p:nvPr/>
          </p:nvSpPr>
          <p:spPr>
            <a:xfrm>
              <a:off x="6745153" y="2144197"/>
              <a:ext cx="282893" cy="304324"/>
            </a:xfrm>
            <a:custGeom>
              <a:rect b="b" l="l" r="r" t="t"/>
              <a:pathLst>
                <a:path extrusionOk="0" h="304323" w="282892">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 name="Google Shape;171;p28"/>
            <p:cNvSpPr/>
            <p:nvPr/>
          </p:nvSpPr>
          <p:spPr>
            <a:xfrm>
              <a:off x="5647015" y="3481935"/>
              <a:ext cx="98584" cy="102870"/>
            </a:xfrm>
            <a:custGeom>
              <a:rect b="b" l="l" r="r" t="t"/>
              <a:pathLst>
                <a:path extrusionOk="0" h="102870" w="98583">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28"/>
            <p:cNvSpPr/>
            <p:nvPr/>
          </p:nvSpPr>
          <p:spPr>
            <a:xfrm>
              <a:off x="6529126" y="1899452"/>
              <a:ext cx="334328" cy="270034"/>
            </a:xfrm>
            <a:custGeom>
              <a:rect b="b" l="l" r="r" t="t"/>
              <a:pathLst>
                <a:path extrusionOk="0" h="270033" w="334327">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28"/>
            <p:cNvSpPr/>
            <p:nvPr/>
          </p:nvSpPr>
          <p:spPr>
            <a:xfrm>
              <a:off x="6529126" y="2061472"/>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28"/>
            <p:cNvSpPr/>
            <p:nvPr/>
          </p:nvSpPr>
          <p:spPr>
            <a:xfrm>
              <a:off x="6644426" y="1365814"/>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 name="Google Shape;175;p28"/>
            <p:cNvSpPr/>
            <p:nvPr/>
          </p:nvSpPr>
          <p:spPr>
            <a:xfrm>
              <a:off x="6421969" y="1162645"/>
              <a:ext cx="227171" cy="205740"/>
            </a:xfrm>
            <a:custGeom>
              <a:rect b="b" l="l" r="r" t="t"/>
              <a:pathLst>
                <a:path extrusionOk="0" h="205740" w="227171">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28"/>
            <p:cNvSpPr/>
            <p:nvPr/>
          </p:nvSpPr>
          <p:spPr>
            <a:xfrm>
              <a:off x="6426256" y="3548372"/>
              <a:ext cx="205740" cy="612934"/>
            </a:xfrm>
            <a:custGeom>
              <a:rect b="b" l="l" r="r" t="t"/>
              <a:pathLst>
                <a:path extrusionOk="0" h="612933" w="205740">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28"/>
            <p:cNvSpPr/>
            <p:nvPr/>
          </p:nvSpPr>
          <p:spPr>
            <a:xfrm>
              <a:off x="6230905" y="1217081"/>
              <a:ext cx="488633" cy="677228"/>
            </a:xfrm>
            <a:custGeom>
              <a:rect b="b" l="l" r="r" t="t"/>
              <a:pathLst>
                <a:path extrusionOk="0" h="677227" w="488632">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 name="Google Shape;178;p28"/>
            <p:cNvSpPr/>
            <p:nvPr/>
          </p:nvSpPr>
          <p:spPr>
            <a:xfrm>
              <a:off x="5648730" y="596860"/>
              <a:ext cx="505778" cy="240030"/>
            </a:xfrm>
            <a:custGeom>
              <a:rect b="b" l="l" r="r" t="t"/>
              <a:pathLst>
                <a:path extrusionOk="0" h="240030" w="505777">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28"/>
            <p:cNvSpPr/>
            <p:nvPr/>
          </p:nvSpPr>
          <p:spPr>
            <a:xfrm>
              <a:off x="5628584" y="437840"/>
              <a:ext cx="630079" cy="317183"/>
            </a:xfrm>
            <a:custGeom>
              <a:rect b="b" l="l" r="r" t="t"/>
              <a:pathLst>
                <a:path extrusionOk="0" h="317182" w="630078">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 name="Google Shape;180;p28"/>
            <p:cNvSpPr/>
            <p:nvPr/>
          </p:nvSpPr>
          <p:spPr>
            <a:xfrm>
              <a:off x="6241947" y="1152787"/>
              <a:ext cx="111443" cy="77153"/>
            </a:xfrm>
            <a:custGeom>
              <a:rect b="b" l="l" r="r" t="t"/>
              <a:pathLst>
                <a:path extrusionOk="0" h="77152" w="11144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28"/>
            <p:cNvSpPr/>
            <p:nvPr/>
          </p:nvSpPr>
          <p:spPr>
            <a:xfrm>
              <a:off x="5656874" y="650438"/>
              <a:ext cx="450056" cy="201454"/>
            </a:xfrm>
            <a:custGeom>
              <a:rect b="b" l="l" r="r" t="t"/>
              <a:pathLst>
                <a:path extrusionOk="0" h="201453" w="450056">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28"/>
            <p:cNvSpPr/>
            <p:nvPr/>
          </p:nvSpPr>
          <p:spPr>
            <a:xfrm>
              <a:off x="7523964" y="3343918"/>
              <a:ext cx="98584" cy="162878"/>
            </a:xfrm>
            <a:custGeom>
              <a:rect b="b" l="l" r="r" t="t"/>
              <a:pathLst>
                <a:path extrusionOk="0" h="162877" w="98583">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28"/>
            <p:cNvSpPr/>
            <p:nvPr/>
          </p:nvSpPr>
          <p:spPr>
            <a:xfrm>
              <a:off x="6505123" y="4784955"/>
              <a:ext cx="514350" cy="227171"/>
            </a:xfrm>
            <a:custGeom>
              <a:rect b="b" l="l" r="r" t="t"/>
              <a:pathLst>
                <a:path extrusionOk="0" h="227171" w="514350">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28"/>
            <p:cNvSpPr/>
            <p:nvPr/>
          </p:nvSpPr>
          <p:spPr>
            <a:xfrm>
              <a:off x="5867329" y="3702248"/>
              <a:ext cx="25718" cy="38576"/>
            </a:xfrm>
            <a:custGeom>
              <a:rect b="b" l="l" r="r" t="t"/>
              <a:pathLst>
                <a:path extrusionOk="0" h="38576" w="25717">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28"/>
            <p:cNvSpPr/>
            <p:nvPr/>
          </p:nvSpPr>
          <p:spPr>
            <a:xfrm>
              <a:off x="5749028" y="3576233"/>
              <a:ext cx="68580" cy="47149"/>
            </a:xfrm>
            <a:custGeom>
              <a:rect b="b" l="l" r="r" t="t"/>
              <a:pathLst>
                <a:path extrusionOk="0" h="47148" w="68580">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28"/>
            <p:cNvSpPr/>
            <p:nvPr/>
          </p:nvSpPr>
          <p:spPr>
            <a:xfrm>
              <a:off x="5803035" y="2917007"/>
              <a:ext cx="630079" cy="732949"/>
            </a:xfrm>
            <a:custGeom>
              <a:rect b="b" l="l" r="r" t="t"/>
              <a:pathLst>
                <a:path extrusionOk="0" h="732948" w="63007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28"/>
            <p:cNvSpPr/>
            <p:nvPr/>
          </p:nvSpPr>
          <p:spPr>
            <a:xfrm>
              <a:off x="5097545" y="3074741"/>
              <a:ext cx="660083" cy="1238726"/>
            </a:xfrm>
            <a:custGeom>
              <a:rect b="b" l="l" r="r" t="t"/>
              <a:pathLst>
                <a:path extrusionOk="0" h="1238726" w="660082">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28"/>
            <p:cNvSpPr/>
            <p:nvPr/>
          </p:nvSpPr>
          <p:spPr>
            <a:xfrm>
              <a:off x="5907619" y="3798689"/>
              <a:ext cx="8573" cy="8573"/>
            </a:xfrm>
            <a:custGeom>
              <a:rect b="b" l="l" r="r" t="t"/>
              <a:pathLst>
                <a:path extrusionOk="0" h="8572" w="8572">
                  <a:moveTo>
                    <a:pt x="4501" y="5786"/>
                  </a:moveTo>
                  <a:lnTo>
                    <a:pt x="7072" y="3215"/>
                  </a:lnTo>
                  <a:lnTo>
                    <a:pt x="3215" y="3215"/>
                  </a:lnTo>
                  <a:cubicBezTo>
                    <a:pt x="3643" y="4072"/>
                    <a:pt x="4072" y="4929"/>
                    <a:pt x="4501" y="578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28"/>
            <p:cNvSpPr/>
            <p:nvPr/>
          </p:nvSpPr>
          <p:spPr>
            <a:xfrm>
              <a:off x="5190530" y="4249174"/>
              <a:ext cx="548640" cy="167164"/>
            </a:xfrm>
            <a:custGeom>
              <a:rect b="b" l="l" r="r" t="t"/>
              <a:pathLst>
                <a:path extrusionOk="0" h="167163" w="548640">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28"/>
            <p:cNvSpPr/>
            <p:nvPr/>
          </p:nvSpPr>
          <p:spPr>
            <a:xfrm>
              <a:off x="5873758" y="3019449"/>
              <a:ext cx="587216" cy="754380"/>
            </a:xfrm>
            <a:custGeom>
              <a:rect b="b" l="l" r="r" t="t"/>
              <a:pathLst>
                <a:path extrusionOk="0" h="754380" w="587216">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28"/>
            <p:cNvSpPr/>
            <p:nvPr/>
          </p:nvSpPr>
          <p:spPr>
            <a:xfrm>
              <a:off x="5887903" y="3744254"/>
              <a:ext cx="30004" cy="30004"/>
            </a:xfrm>
            <a:custGeom>
              <a:rect b="b" l="l" r="r" t="t"/>
              <a:pathLst>
                <a:path extrusionOk="0" h="30003" w="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28"/>
            <p:cNvSpPr/>
            <p:nvPr/>
          </p:nvSpPr>
          <p:spPr>
            <a:xfrm>
              <a:off x="5240695" y="5104709"/>
              <a:ext cx="458629" cy="505778"/>
            </a:xfrm>
            <a:custGeom>
              <a:rect b="b" l="l" r="r" t="t"/>
              <a:pathLst>
                <a:path extrusionOk="0" h="505777" w="458628">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28"/>
            <p:cNvSpPr/>
            <p:nvPr/>
          </p:nvSpPr>
          <p:spPr>
            <a:xfrm>
              <a:off x="5924764" y="3802547"/>
              <a:ext cx="21431" cy="12859"/>
            </a:xfrm>
            <a:custGeom>
              <a:rect b="b" l="l" r="r" t="t"/>
              <a:pathLst>
                <a:path extrusionOk="0" h="12858" w="21431">
                  <a:moveTo>
                    <a:pt x="13502" y="3215"/>
                  </a:moveTo>
                  <a:lnTo>
                    <a:pt x="3215" y="13502"/>
                  </a:lnTo>
                  <a:lnTo>
                    <a:pt x="19503" y="13502"/>
                  </a:lnTo>
                  <a:cubicBezTo>
                    <a:pt x="17359" y="10073"/>
                    <a:pt x="15216" y="6644"/>
                    <a:pt x="13502"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28"/>
            <p:cNvSpPr/>
            <p:nvPr/>
          </p:nvSpPr>
          <p:spPr>
            <a:xfrm>
              <a:off x="5293828" y="5676067"/>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28"/>
            <p:cNvSpPr/>
            <p:nvPr/>
          </p:nvSpPr>
          <p:spPr>
            <a:xfrm>
              <a:off x="5293828" y="5636204"/>
              <a:ext cx="390049" cy="222885"/>
            </a:xfrm>
            <a:custGeom>
              <a:rect b="b" l="l" r="r" t="t"/>
              <a:pathLst>
                <a:path extrusionOk="0" h="222885" w="390048">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28"/>
            <p:cNvSpPr/>
            <p:nvPr/>
          </p:nvSpPr>
          <p:spPr>
            <a:xfrm>
              <a:off x="5369266" y="6226850"/>
              <a:ext cx="300038" cy="411480"/>
            </a:xfrm>
            <a:custGeom>
              <a:rect b="b" l="l" r="r" t="t"/>
              <a:pathLst>
                <a:path extrusionOk="0" h="411480" w="300037">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28"/>
            <p:cNvSpPr/>
            <p:nvPr/>
          </p:nvSpPr>
          <p:spPr>
            <a:xfrm>
              <a:off x="5250537" y="4992838"/>
              <a:ext cx="407194" cy="184309"/>
            </a:xfrm>
            <a:custGeom>
              <a:rect b="b" l="l" r="r" t="t"/>
              <a:pathLst>
                <a:path extrusionOk="0" h="184308" w="407193">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p28"/>
            <p:cNvSpPr/>
            <p:nvPr/>
          </p:nvSpPr>
          <p:spPr>
            <a:xfrm>
              <a:off x="5262539" y="4611362"/>
              <a:ext cx="437198" cy="235744"/>
            </a:xfrm>
            <a:custGeom>
              <a:rect b="b" l="l" r="r" t="t"/>
              <a:pathLst>
                <a:path extrusionOk="0" h="235743" w="437197">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28"/>
            <p:cNvSpPr/>
            <p:nvPr/>
          </p:nvSpPr>
          <p:spPr>
            <a:xfrm>
              <a:off x="5224391" y="4300609"/>
              <a:ext cx="510064" cy="381476"/>
            </a:xfrm>
            <a:custGeom>
              <a:rect b="b" l="l" r="r" t="t"/>
              <a:pathLst>
                <a:path extrusionOk="0" h="381476" w="510063">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28"/>
            <p:cNvSpPr/>
            <p:nvPr/>
          </p:nvSpPr>
          <p:spPr>
            <a:xfrm>
              <a:off x="5258681" y="4688086"/>
              <a:ext cx="432911" cy="304324"/>
            </a:xfrm>
            <a:custGeom>
              <a:rect b="b" l="l" r="r" t="t"/>
              <a:pathLst>
                <a:path extrusionOk="0" h="304323" w="432911">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 name="Google Shape;201;p28"/>
            <p:cNvSpPr/>
            <p:nvPr/>
          </p:nvSpPr>
          <p:spPr>
            <a:xfrm>
              <a:off x="6022491" y="3919990"/>
              <a:ext cx="737235" cy="822960"/>
            </a:xfrm>
            <a:custGeom>
              <a:rect b="b" l="l" r="r" t="t"/>
              <a:pathLst>
                <a:path extrusionOk="0" h="822960" w="737235">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28"/>
            <p:cNvSpPr/>
            <p:nvPr/>
          </p:nvSpPr>
          <p:spPr>
            <a:xfrm>
              <a:off x="6996327" y="4924258"/>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28"/>
            <p:cNvSpPr/>
            <p:nvPr/>
          </p:nvSpPr>
          <p:spPr>
            <a:xfrm>
              <a:off x="6501265" y="4732663"/>
              <a:ext cx="501491" cy="231458"/>
            </a:xfrm>
            <a:custGeom>
              <a:rect b="b" l="l" r="r" t="t"/>
              <a:pathLst>
                <a:path extrusionOk="0" h="231457" w="501491">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28"/>
            <p:cNvSpPr/>
            <p:nvPr/>
          </p:nvSpPr>
          <p:spPr>
            <a:xfrm>
              <a:off x="6661571" y="5113282"/>
              <a:ext cx="488633" cy="287179"/>
            </a:xfrm>
            <a:custGeom>
              <a:rect b="b" l="l" r="r" t="t"/>
              <a:pathLst>
                <a:path extrusionOk="0" h="287178" w="488632">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28"/>
            <p:cNvSpPr/>
            <p:nvPr/>
          </p:nvSpPr>
          <p:spPr>
            <a:xfrm>
              <a:off x="6554843" y="4907542"/>
              <a:ext cx="505778" cy="171450"/>
            </a:xfrm>
            <a:custGeom>
              <a:rect b="b" l="l" r="r" t="t"/>
              <a:pathLst>
                <a:path extrusionOk="0" h="171450" w="505777">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 name="Google Shape;206;p28"/>
            <p:cNvSpPr/>
            <p:nvPr/>
          </p:nvSpPr>
          <p:spPr>
            <a:xfrm>
              <a:off x="6670143" y="5155716"/>
              <a:ext cx="518636" cy="445770"/>
            </a:xfrm>
            <a:custGeom>
              <a:rect b="b" l="l" r="r" t="t"/>
              <a:pathLst>
                <a:path extrusionOk="0" h="445770" w="518636">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28"/>
            <p:cNvSpPr/>
            <p:nvPr/>
          </p:nvSpPr>
          <p:spPr>
            <a:xfrm>
              <a:off x="6638425" y="5033986"/>
              <a:ext cx="467201" cy="137160"/>
            </a:xfrm>
            <a:custGeom>
              <a:rect b="b" l="l" r="r" t="t"/>
              <a:pathLst>
                <a:path extrusionOk="0" h="137160" w="467201">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 name="Google Shape;208;p28"/>
            <p:cNvSpPr/>
            <p:nvPr/>
          </p:nvSpPr>
          <p:spPr>
            <a:xfrm>
              <a:off x="6681287" y="5207151"/>
              <a:ext cx="548640" cy="582930"/>
            </a:xfrm>
            <a:custGeom>
              <a:rect b="b" l="l" r="r" t="t"/>
              <a:pathLst>
                <a:path extrusionOk="0" h="582930" w="54864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28"/>
            <p:cNvSpPr/>
            <p:nvPr/>
          </p:nvSpPr>
          <p:spPr>
            <a:xfrm>
              <a:off x="7763995" y="6684621"/>
              <a:ext cx="77153" cy="137160"/>
            </a:xfrm>
            <a:custGeom>
              <a:rect b="b" l="l" r="r" t="t"/>
              <a:pathLst>
                <a:path extrusionOk="0" h="137160" w="77152">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28"/>
            <p:cNvSpPr/>
            <p:nvPr/>
          </p:nvSpPr>
          <p:spPr>
            <a:xfrm>
              <a:off x="6748153" y="5507188"/>
              <a:ext cx="990124" cy="1337310"/>
            </a:xfrm>
            <a:custGeom>
              <a:rect b="b" l="l" r="r" t="t"/>
              <a:pathLst>
                <a:path extrusionOk="0" h="1337310" w="990123">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28"/>
            <p:cNvSpPr/>
            <p:nvPr/>
          </p:nvSpPr>
          <p:spPr>
            <a:xfrm>
              <a:off x="6772585" y="4305752"/>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28"/>
            <p:cNvSpPr/>
            <p:nvPr/>
          </p:nvSpPr>
          <p:spPr>
            <a:xfrm>
              <a:off x="6755011" y="4044291"/>
              <a:ext cx="42863" cy="265748"/>
            </a:xfrm>
            <a:custGeom>
              <a:rect b="b" l="l" r="r" t="t"/>
              <a:pathLst>
                <a:path extrusionOk="0" h="265747" w="42862">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28"/>
            <p:cNvSpPr/>
            <p:nvPr/>
          </p:nvSpPr>
          <p:spPr>
            <a:xfrm>
              <a:off x="5976628" y="3913132"/>
              <a:ext cx="38576" cy="55721"/>
            </a:xfrm>
            <a:custGeom>
              <a:rect b="b" l="l" r="r" t="t"/>
              <a:pathLst>
                <a:path extrusionOk="0" h="55721" w="38576">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28"/>
            <p:cNvSpPr/>
            <p:nvPr/>
          </p:nvSpPr>
          <p:spPr>
            <a:xfrm>
              <a:off x="5959912" y="3884414"/>
              <a:ext cx="30004" cy="34290"/>
            </a:xfrm>
            <a:custGeom>
              <a:rect b="b" l="l" r="r" t="t"/>
              <a:pathLst>
                <a:path extrusionOk="0" h="34290" w="30003">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 name="Google Shape;215;p28"/>
            <p:cNvSpPr/>
            <p:nvPr/>
          </p:nvSpPr>
          <p:spPr>
            <a:xfrm>
              <a:off x="6005346" y="3964996"/>
              <a:ext cx="30004" cy="38576"/>
            </a:xfrm>
            <a:custGeom>
              <a:rect b="b" l="l" r="r" t="t"/>
              <a:pathLst>
                <a:path extrusionOk="0" h="38576" w="30003">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28"/>
            <p:cNvSpPr/>
            <p:nvPr/>
          </p:nvSpPr>
          <p:spPr>
            <a:xfrm>
              <a:off x="6076926" y="4087154"/>
              <a:ext cx="8573" cy="12859"/>
            </a:xfrm>
            <a:custGeom>
              <a:rect b="b" l="l" r="r" t="t"/>
              <a:pathLst>
                <a:path extrusionOk="0" h="12858" w="8572">
                  <a:moveTo>
                    <a:pt x="3215" y="4501"/>
                  </a:moveTo>
                  <a:cubicBezTo>
                    <a:pt x="4501" y="6644"/>
                    <a:pt x="6215" y="8787"/>
                    <a:pt x="7501" y="10501"/>
                  </a:cubicBezTo>
                  <a:cubicBezTo>
                    <a:pt x="6644" y="7930"/>
                    <a:pt x="5358" y="5358"/>
                    <a:pt x="4501" y="3215"/>
                  </a:cubicBezTo>
                  <a:lnTo>
                    <a:pt x="3215" y="45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28"/>
            <p:cNvSpPr/>
            <p:nvPr/>
          </p:nvSpPr>
          <p:spPr>
            <a:xfrm>
              <a:off x="5932051" y="3848409"/>
              <a:ext cx="34290" cy="38576"/>
            </a:xfrm>
            <a:custGeom>
              <a:rect b="b" l="l" r="r" t="t"/>
              <a:pathLst>
                <a:path extrusionOk="0" h="38576" w="34290">
                  <a:moveTo>
                    <a:pt x="3215" y="3215"/>
                  </a:moveTo>
                  <a:cubicBezTo>
                    <a:pt x="9215" y="14788"/>
                    <a:pt x="14788" y="26789"/>
                    <a:pt x="21217" y="38362"/>
                  </a:cubicBezTo>
                  <a:lnTo>
                    <a:pt x="32790" y="26789"/>
                  </a:lnTo>
                  <a:cubicBezTo>
                    <a:pt x="22503" y="19074"/>
                    <a:pt x="12644" y="11359"/>
                    <a:pt x="3215"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28"/>
            <p:cNvSpPr/>
            <p:nvPr/>
          </p:nvSpPr>
          <p:spPr>
            <a:xfrm>
              <a:off x="6060210" y="4059293"/>
              <a:ext cx="12859" cy="17145"/>
            </a:xfrm>
            <a:custGeom>
              <a:rect b="b" l="l" r="r" t="t"/>
              <a:pathLst>
                <a:path extrusionOk="0" h="17145" w="12858">
                  <a:moveTo>
                    <a:pt x="3215" y="8787"/>
                  </a:moveTo>
                  <a:cubicBezTo>
                    <a:pt x="4929" y="11359"/>
                    <a:pt x="6644" y="13502"/>
                    <a:pt x="8358" y="16073"/>
                  </a:cubicBezTo>
                  <a:lnTo>
                    <a:pt x="12644" y="11787"/>
                  </a:lnTo>
                  <a:cubicBezTo>
                    <a:pt x="11359" y="8787"/>
                    <a:pt x="10073" y="6215"/>
                    <a:pt x="8787" y="3215"/>
                  </a:cubicBezTo>
                  <a:lnTo>
                    <a:pt x="3215" y="878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 name="Google Shape;219;p28"/>
            <p:cNvSpPr/>
            <p:nvPr/>
          </p:nvSpPr>
          <p:spPr>
            <a:xfrm>
              <a:off x="6026777" y="4002286"/>
              <a:ext cx="34290" cy="51435"/>
            </a:xfrm>
            <a:custGeom>
              <a:rect b="b" l="l" r="r" t="t"/>
              <a:pathLst>
                <a:path extrusionOk="0" h="51435" w="34290">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 name="Google Shape;220;p28"/>
            <p:cNvSpPr/>
            <p:nvPr/>
          </p:nvSpPr>
          <p:spPr>
            <a:xfrm>
              <a:off x="5325546" y="5827800"/>
              <a:ext cx="317183" cy="120015"/>
            </a:xfrm>
            <a:custGeom>
              <a:rect b="b" l="l" r="r" t="t"/>
              <a:pathLst>
                <a:path extrusionOk="0" h="120015" w="317182">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 name="Google Shape;221;p28"/>
            <p:cNvSpPr/>
            <p:nvPr/>
          </p:nvSpPr>
          <p:spPr>
            <a:xfrm>
              <a:off x="5792319" y="-3215"/>
              <a:ext cx="390049" cy="30004"/>
            </a:xfrm>
            <a:custGeom>
              <a:rect b="b" l="l" r="r" t="t"/>
              <a:pathLst>
                <a:path extrusionOk="0" h="30003" w="390048">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 name="Google Shape;222;p28"/>
            <p:cNvSpPr/>
            <p:nvPr/>
          </p:nvSpPr>
          <p:spPr>
            <a:xfrm>
              <a:off x="5710452" y="52935"/>
              <a:ext cx="625793" cy="248603"/>
            </a:xfrm>
            <a:custGeom>
              <a:rect b="b" l="l" r="r" t="t"/>
              <a:pathLst>
                <a:path extrusionOk="0" h="248602" w="62579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28"/>
            <p:cNvSpPr/>
            <p:nvPr/>
          </p:nvSpPr>
          <p:spPr>
            <a:xfrm>
              <a:off x="6188797" y="28932"/>
              <a:ext cx="124301" cy="124301"/>
            </a:xfrm>
            <a:custGeom>
              <a:rect b="b" l="l" r="r" t="t"/>
              <a:pathLst>
                <a:path extrusionOk="0" h="124301" w="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 name="Google Shape;224;p28"/>
            <p:cNvSpPr/>
            <p:nvPr/>
          </p:nvSpPr>
          <p:spPr>
            <a:xfrm>
              <a:off x="5634156" y="106085"/>
              <a:ext cx="707231" cy="355759"/>
            </a:xfrm>
            <a:custGeom>
              <a:rect b="b" l="l" r="r" t="t"/>
              <a:pathLst>
                <a:path extrusionOk="0" h="355758" w="707231">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 name="Google Shape;225;p28"/>
            <p:cNvSpPr/>
            <p:nvPr/>
          </p:nvSpPr>
          <p:spPr>
            <a:xfrm>
              <a:off x="4348215" y="3099602"/>
              <a:ext cx="12859" cy="197168"/>
            </a:xfrm>
            <a:custGeom>
              <a:rect b="b" l="l" r="r" t="t"/>
              <a:pathLst>
                <a:path extrusionOk="0" h="197167" w="12858">
                  <a:moveTo>
                    <a:pt x="13568" y="193953"/>
                  </a:moveTo>
                  <a:lnTo>
                    <a:pt x="13568" y="3215"/>
                  </a:lnTo>
                  <a:cubicBezTo>
                    <a:pt x="13139" y="4929"/>
                    <a:pt x="12711" y="6215"/>
                    <a:pt x="12282" y="7929"/>
                  </a:cubicBezTo>
                  <a:cubicBezTo>
                    <a:pt x="-1434" y="69223"/>
                    <a:pt x="1567" y="132659"/>
                    <a:pt x="13568" y="1939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28"/>
            <p:cNvSpPr/>
            <p:nvPr/>
          </p:nvSpPr>
          <p:spPr>
            <a:xfrm>
              <a:off x="5618726" y="227386"/>
              <a:ext cx="690086" cy="295751"/>
            </a:xfrm>
            <a:custGeom>
              <a:rect b="b" l="l" r="r" t="t"/>
              <a:pathLst>
                <a:path extrusionOk="0" h="295751" w="690086">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 name="Google Shape;227;p28"/>
            <p:cNvSpPr/>
            <p:nvPr/>
          </p:nvSpPr>
          <p:spPr>
            <a:xfrm>
              <a:off x="6528697" y="4706088"/>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28"/>
            <p:cNvSpPr/>
            <p:nvPr/>
          </p:nvSpPr>
          <p:spPr>
            <a:xfrm>
              <a:off x="6528697" y="4684228"/>
              <a:ext cx="445770" cy="214313"/>
            </a:xfrm>
            <a:custGeom>
              <a:rect b="b" l="l" r="r" t="t"/>
              <a:pathLst>
                <a:path extrusionOk="0" h="214312" w="445770">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9" name="Google Shape;229;p28"/>
            <p:cNvSpPr/>
            <p:nvPr/>
          </p:nvSpPr>
          <p:spPr>
            <a:xfrm>
              <a:off x="4407432" y="3495223"/>
              <a:ext cx="192881" cy="214313"/>
            </a:xfrm>
            <a:custGeom>
              <a:rect b="b" l="l" r="r" t="t"/>
              <a:pathLst>
                <a:path extrusionOk="0" h="214312" w="192881">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 name="Google Shape;230;p28"/>
            <p:cNvSpPr/>
            <p:nvPr/>
          </p:nvSpPr>
          <p:spPr>
            <a:xfrm>
              <a:off x="5620869" y="353401"/>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 name="Google Shape;231;p28"/>
            <p:cNvSpPr/>
            <p:nvPr/>
          </p:nvSpPr>
          <p:spPr>
            <a:xfrm>
              <a:off x="5617011" y="301966"/>
              <a:ext cx="690086" cy="304324"/>
            </a:xfrm>
            <a:custGeom>
              <a:rect b="b" l="l" r="r" t="t"/>
              <a:pathLst>
                <a:path extrusionOk="0" h="304323" w="690086">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2" name="Google Shape;232;p28"/>
            <p:cNvSpPr/>
            <p:nvPr/>
          </p:nvSpPr>
          <p:spPr>
            <a:xfrm>
              <a:off x="6661571" y="4457915"/>
              <a:ext cx="210026" cy="137160"/>
            </a:xfrm>
            <a:custGeom>
              <a:rect b="b" l="l" r="r" t="t"/>
              <a:pathLst>
                <a:path extrusionOk="0" h="137160" w="210026">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 name="Google Shape;233;p28"/>
            <p:cNvSpPr/>
            <p:nvPr/>
          </p:nvSpPr>
          <p:spPr>
            <a:xfrm>
              <a:off x="6699290" y="4403479"/>
              <a:ext cx="145733" cy="120015"/>
            </a:xfrm>
            <a:custGeom>
              <a:rect b="b" l="l" r="r" t="t"/>
              <a:pathLst>
                <a:path extrusionOk="0" h="120015" w="145732">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 name="Google Shape;234;p28"/>
            <p:cNvSpPr/>
            <p:nvPr/>
          </p:nvSpPr>
          <p:spPr>
            <a:xfrm>
              <a:off x="6831735" y="4444627"/>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5" name="Google Shape;235;p28"/>
            <p:cNvSpPr/>
            <p:nvPr/>
          </p:nvSpPr>
          <p:spPr>
            <a:xfrm>
              <a:off x="6740438" y="4353758"/>
              <a:ext cx="98584" cy="94298"/>
            </a:xfrm>
            <a:custGeom>
              <a:rect b="b" l="l" r="r" t="t"/>
              <a:pathLst>
                <a:path extrusionOk="0" h="94297" w="98583">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 name="Google Shape;236;p28"/>
            <p:cNvSpPr/>
            <p:nvPr/>
          </p:nvSpPr>
          <p:spPr>
            <a:xfrm>
              <a:off x="6571988" y="4607933"/>
              <a:ext cx="368618" cy="188595"/>
            </a:xfrm>
            <a:custGeom>
              <a:rect b="b" l="l" r="r" t="t"/>
              <a:pathLst>
                <a:path extrusionOk="0" h="188595" w="368617">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7" name="Google Shape;237;p28"/>
            <p:cNvSpPr/>
            <p:nvPr/>
          </p:nvSpPr>
          <p:spPr>
            <a:xfrm>
              <a:off x="6629852" y="4510635"/>
              <a:ext cx="278606" cy="167164"/>
            </a:xfrm>
            <a:custGeom>
              <a:rect b="b" l="l" r="r" t="t"/>
              <a:pathLst>
                <a:path extrusionOk="0" h="167163" w="278606">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8" name="Google Shape;238;p28"/>
            <p:cNvSpPr/>
            <p:nvPr/>
          </p:nvSpPr>
          <p:spPr>
            <a:xfrm>
              <a:off x="5355122" y="5926384"/>
              <a:ext cx="282893" cy="132874"/>
            </a:xfrm>
            <a:custGeom>
              <a:rect b="b" l="l" r="r" t="t"/>
              <a:pathLst>
                <a:path extrusionOk="0" h="132873" w="282892">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9" name="Google Shape;239;p28"/>
            <p:cNvSpPr/>
            <p:nvPr/>
          </p:nvSpPr>
          <p:spPr>
            <a:xfrm>
              <a:off x="6598991" y="4558641"/>
              <a:ext cx="325755" cy="175736"/>
            </a:xfrm>
            <a:custGeom>
              <a:rect b="b" l="l" r="r" t="t"/>
              <a:pathLst>
                <a:path extrusionOk="0" h="175736" w="325755">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0" name="Google Shape;240;p28"/>
            <p:cNvSpPr/>
            <p:nvPr/>
          </p:nvSpPr>
          <p:spPr>
            <a:xfrm>
              <a:off x="6549700" y="4644795"/>
              <a:ext cx="407194" cy="201454"/>
            </a:xfrm>
            <a:custGeom>
              <a:rect b="b" l="l" r="r" t="t"/>
              <a:pathLst>
                <a:path extrusionOk="0" h="201453" w="40719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1" name="Google Shape;241;p28"/>
            <p:cNvSpPr/>
            <p:nvPr/>
          </p:nvSpPr>
          <p:spPr>
            <a:xfrm>
              <a:off x="6549700" y="4667083"/>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28"/>
            <p:cNvSpPr/>
            <p:nvPr/>
          </p:nvSpPr>
          <p:spPr>
            <a:xfrm>
              <a:off x="5182814" y="2943154"/>
              <a:ext cx="21431" cy="34290"/>
            </a:xfrm>
            <a:custGeom>
              <a:rect b="b" l="l" r="r" t="t"/>
              <a:pathLst>
                <a:path extrusionOk="0" h="34290" w="21431">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3" name="Google Shape;243;p28"/>
            <p:cNvSpPr/>
            <p:nvPr/>
          </p:nvSpPr>
          <p:spPr>
            <a:xfrm>
              <a:off x="5145953" y="3167324"/>
              <a:ext cx="8573" cy="25718"/>
            </a:xfrm>
            <a:custGeom>
              <a:rect b="b" l="l" r="r" t="t"/>
              <a:pathLst>
                <a:path extrusionOk="0" h="25717" w="8572">
                  <a:moveTo>
                    <a:pt x="3215" y="26360"/>
                  </a:moveTo>
                  <a:lnTo>
                    <a:pt x="3215" y="26360"/>
                  </a:lnTo>
                  <a:cubicBezTo>
                    <a:pt x="4501" y="25932"/>
                    <a:pt x="5358" y="25503"/>
                    <a:pt x="6644" y="25074"/>
                  </a:cubicBezTo>
                  <a:lnTo>
                    <a:pt x="6644" y="3215"/>
                  </a:lnTo>
                  <a:cubicBezTo>
                    <a:pt x="5358" y="10930"/>
                    <a:pt x="4501" y="18645"/>
                    <a:pt x="3215" y="263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28"/>
            <p:cNvSpPr/>
            <p:nvPr/>
          </p:nvSpPr>
          <p:spPr>
            <a:xfrm>
              <a:off x="5121092" y="2981730"/>
              <a:ext cx="124301" cy="402908"/>
            </a:xfrm>
            <a:custGeom>
              <a:rect b="b" l="l" r="r" t="t"/>
              <a:pathLst>
                <a:path extrusionOk="0" h="402907" w="124301">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p28"/>
            <p:cNvSpPr/>
            <p:nvPr/>
          </p:nvSpPr>
          <p:spPr>
            <a:xfrm>
              <a:off x="5138143" y="6692336"/>
              <a:ext cx="180023" cy="162878"/>
            </a:xfrm>
            <a:custGeom>
              <a:rect b="b" l="l" r="r" t="t"/>
              <a:pathLst>
                <a:path extrusionOk="0" h="162877" w="180022">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 name="Google Shape;246;p28"/>
            <p:cNvSpPr/>
            <p:nvPr/>
          </p:nvSpPr>
          <p:spPr>
            <a:xfrm>
              <a:off x="5382125" y="5992821"/>
              <a:ext cx="248603" cy="214313"/>
            </a:xfrm>
            <a:custGeom>
              <a:rect b="b" l="l" r="r" t="t"/>
              <a:pathLst>
                <a:path extrusionOk="0" h="214312" w="24860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 name="Google Shape;247;p28"/>
            <p:cNvSpPr/>
            <p:nvPr/>
          </p:nvSpPr>
          <p:spPr>
            <a:xfrm>
              <a:off x="5317831" y="6832926"/>
              <a:ext cx="21431" cy="21431"/>
            </a:xfrm>
            <a:custGeom>
              <a:rect b="b" l="l" r="r" t="t"/>
              <a:pathLst>
                <a:path extrusionOk="0" h="21431" w="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 name="Google Shape;248;p28"/>
            <p:cNvSpPr/>
            <p:nvPr/>
          </p:nvSpPr>
          <p:spPr>
            <a:xfrm>
              <a:off x="5200388" y="6508028"/>
              <a:ext cx="428625" cy="351473"/>
            </a:xfrm>
            <a:custGeom>
              <a:rect b="b" l="l" r="r" t="t"/>
              <a:pathLst>
                <a:path extrusionOk="0" h="351472" w="428625">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 name="Google Shape;249;p28"/>
            <p:cNvSpPr/>
            <p:nvPr/>
          </p:nvSpPr>
          <p:spPr>
            <a:xfrm>
              <a:off x="5269825" y="3049881"/>
              <a:ext cx="42863" cy="47149"/>
            </a:xfrm>
            <a:custGeom>
              <a:rect b="b" l="l" r="r" t="t"/>
              <a:pathLst>
                <a:path extrusionOk="0" h="47148" w="42862">
                  <a:moveTo>
                    <a:pt x="3215" y="3215"/>
                  </a:moveTo>
                  <a:cubicBezTo>
                    <a:pt x="11359" y="16931"/>
                    <a:pt x="19931" y="31075"/>
                    <a:pt x="28504" y="44791"/>
                  </a:cubicBezTo>
                  <a:lnTo>
                    <a:pt x="42648" y="30647"/>
                  </a:lnTo>
                  <a:cubicBezTo>
                    <a:pt x="30647" y="21217"/>
                    <a:pt x="18645" y="12216"/>
                    <a:pt x="6644" y="3215"/>
                  </a:cubicBez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 name="Google Shape;250;p28"/>
            <p:cNvSpPr/>
            <p:nvPr/>
          </p:nvSpPr>
          <p:spPr>
            <a:xfrm>
              <a:off x="4361140" y="2670119"/>
              <a:ext cx="501491" cy="1032986"/>
            </a:xfrm>
            <a:custGeom>
              <a:rect b="b" l="l" r="r" t="t"/>
              <a:pathLst>
                <a:path extrusionOk="0" h="1032986" w="501491">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 name="Google Shape;251;p28"/>
            <p:cNvSpPr/>
            <p:nvPr/>
          </p:nvSpPr>
          <p:spPr>
            <a:xfrm>
              <a:off x="4789765" y="3260765"/>
              <a:ext cx="85725" cy="222885"/>
            </a:xfrm>
            <a:custGeom>
              <a:rect b="b" l="l" r="r" t="t"/>
              <a:pathLst>
                <a:path extrusionOk="0" h="222885" w="8572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28"/>
            <p:cNvSpPr/>
            <p:nvPr/>
          </p:nvSpPr>
          <p:spPr>
            <a:xfrm>
              <a:off x="4522732" y="2682978"/>
              <a:ext cx="252889" cy="715804"/>
            </a:xfrm>
            <a:custGeom>
              <a:rect b="b" l="l" r="r" t="t"/>
              <a:pathLst>
                <a:path extrusionOk="0" h="715803" w="252888">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 name="Google Shape;253;p28"/>
            <p:cNvSpPr/>
            <p:nvPr/>
          </p:nvSpPr>
          <p:spPr>
            <a:xfrm>
              <a:off x="4855345" y="3372207"/>
              <a:ext cx="12859" cy="64294"/>
            </a:xfrm>
            <a:custGeom>
              <a:rect b="b" l="l" r="r" t="t"/>
              <a:pathLst>
                <a:path extrusionOk="0" h="64293" w="12858">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28"/>
            <p:cNvSpPr/>
            <p:nvPr/>
          </p:nvSpPr>
          <p:spPr>
            <a:xfrm>
              <a:off x="4870775" y="1471255"/>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 name="Google Shape;255;p28"/>
            <p:cNvSpPr/>
            <p:nvPr/>
          </p:nvSpPr>
          <p:spPr>
            <a:xfrm>
              <a:off x="4440864" y="1471255"/>
              <a:ext cx="501491" cy="1268730"/>
            </a:xfrm>
            <a:custGeom>
              <a:rect b="b" l="l" r="r" t="t"/>
              <a:pathLst>
                <a:path extrusionOk="0" h="1268730" w="501491">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 name="Google Shape;256;p28"/>
            <p:cNvSpPr/>
            <p:nvPr/>
          </p:nvSpPr>
          <p:spPr>
            <a:xfrm>
              <a:off x="4881491" y="713875"/>
              <a:ext cx="1504474" cy="2546033"/>
            </a:xfrm>
            <a:custGeom>
              <a:rect b="b" l="l" r="r" t="t"/>
              <a:pathLst>
                <a:path extrusionOk="0" h="2546032" w="1504473">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28"/>
            <p:cNvSpPr/>
            <p:nvPr/>
          </p:nvSpPr>
          <p:spPr>
            <a:xfrm>
              <a:off x="4940213" y="2140339"/>
              <a:ext cx="81439" cy="124301"/>
            </a:xfrm>
            <a:custGeom>
              <a:rect b="b" l="l" r="r" t="t"/>
              <a:pathLst>
                <a:path extrusionOk="0" h="124301" w="81438">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258" name="Google Shape;258;p28"/>
          <p:cNvCxnSpPr/>
          <p:nvPr/>
        </p:nvCxnSpPr>
        <p:spPr>
          <a:xfrm>
            <a:off x="1358675" y="1471350"/>
            <a:ext cx="0" cy="4617000"/>
          </a:xfrm>
          <a:prstGeom prst="straightConnector1">
            <a:avLst/>
          </a:prstGeom>
          <a:noFill/>
          <a:ln cap="flat" cmpd="sng" w="38100">
            <a:solidFill>
              <a:srgbClr val="C9DAF8"/>
            </a:solidFill>
            <a:prstDash val="solid"/>
            <a:round/>
            <a:headEnd len="med" w="med" type="none"/>
            <a:tailEnd len="med" w="med" type="none"/>
          </a:ln>
        </p:spPr>
      </p:cxnSp>
      <p:sp>
        <p:nvSpPr>
          <p:cNvPr id="259" name="Google Shape;259;p28"/>
          <p:cNvSpPr/>
          <p:nvPr/>
        </p:nvSpPr>
        <p:spPr>
          <a:xfrm>
            <a:off x="1172375" y="1969025"/>
            <a:ext cx="372600" cy="3507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1172375" y="3119350"/>
            <a:ext cx="372600" cy="3507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1172375" y="4186300"/>
            <a:ext cx="372600" cy="3507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1172375" y="5321275"/>
            <a:ext cx="372600" cy="3507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6"/>
          <p:cNvSpPr txBox="1"/>
          <p:nvPr>
            <p:ph idx="1" type="body"/>
          </p:nvPr>
        </p:nvSpPr>
        <p:spPr>
          <a:xfrm>
            <a:off x="1" y="339509"/>
            <a:ext cx="12192000" cy="792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3F3F3F"/>
              </a:buClr>
              <a:buSzPts val="5400"/>
              <a:buNone/>
            </a:pPr>
            <a:r>
              <a:rPr lang="en-US"/>
              <a:t>Referencias</a:t>
            </a:r>
            <a:endParaRPr/>
          </a:p>
        </p:txBody>
      </p:sp>
      <p:sp>
        <p:nvSpPr>
          <p:cNvPr id="489" name="Google Shape;489;p46"/>
          <p:cNvSpPr/>
          <p:nvPr/>
        </p:nvSpPr>
        <p:spPr>
          <a:xfrm rot="-2700000">
            <a:off x="383286" y="2494374"/>
            <a:ext cx="4191751" cy="1080601"/>
          </a:xfrm>
          <a:custGeom>
            <a:rect b="b" l="l" r="r" t="t"/>
            <a:pathLst>
              <a:path extrusionOk="0" h="1080000" w="3836913">
                <a:moveTo>
                  <a:pt x="3836913" y="540000"/>
                </a:moveTo>
                <a:lnTo>
                  <a:pt x="3296913" y="1080000"/>
                </a:lnTo>
                <a:lnTo>
                  <a:pt x="2272010" y="1080000"/>
                </a:lnTo>
                <a:lnTo>
                  <a:pt x="1564903" y="1080000"/>
                </a:lnTo>
                <a:lnTo>
                  <a:pt x="540000" y="1080000"/>
                </a:lnTo>
                <a:lnTo>
                  <a:pt x="0" y="540000"/>
                </a:lnTo>
                <a:lnTo>
                  <a:pt x="540000" y="0"/>
                </a:lnTo>
                <a:lnTo>
                  <a:pt x="1564903" y="0"/>
                </a:lnTo>
                <a:lnTo>
                  <a:pt x="2272010" y="0"/>
                </a:lnTo>
                <a:lnTo>
                  <a:pt x="3296913"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90" name="Google Shape;490;p46"/>
          <p:cNvSpPr/>
          <p:nvPr/>
        </p:nvSpPr>
        <p:spPr>
          <a:xfrm rot="-2700000">
            <a:off x="1610928" y="3453641"/>
            <a:ext cx="3405162" cy="972541"/>
          </a:xfrm>
          <a:custGeom>
            <a:rect b="b" l="l" r="r" t="t"/>
            <a:pathLst>
              <a:path extrusionOk="0" h="972000" w="3116910">
                <a:moveTo>
                  <a:pt x="3116910" y="486000"/>
                </a:moveTo>
                <a:lnTo>
                  <a:pt x="2630910" y="972000"/>
                </a:lnTo>
                <a:lnTo>
                  <a:pt x="1912007" y="972000"/>
                </a:lnTo>
                <a:lnTo>
                  <a:pt x="1204903" y="972000"/>
                </a:lnTo>
                <a:lnTo>
                  <a:pt x="486000" y="972000"/>
                </a:lnTo>
                <a:lnTo>
                  <a:pt x="0" y="486000"/>
                </a:lnTo>
                <a:lnTo>
                  <a:pt x="486000" y="0"/>
                </a:lnTo>
                <a:lnTo>
                  <a:pt x="1204903" y="0"/>
                </a:lnTo>
                <a:lnTo>
                  <a:pt x="1912007" y="0"/>
                </a:lnTo>
                <a:lnTo>
                  <a:pt x="263091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91" name="Google Shape;491;p46"/>
          <p:cNvSpPr/>
          <p:nvPr/>
        </p:nvSpPr>
        <p:spPr>
          <a:xfrm rot="-2700000">
            <a:off x="2736734" y="4286711"/>
            <a:ext cx="2618576" cy="792440"/>
          </a:xfrm>
          <a:custGeom>
            <a:rect b="b" l="l" r="r" t="t"/>
            <a:pathLst>
              <a:path extrusionOk="0" h="792000" w="2396910">
                <a:moveTo>
                  <a:pt x="2396910" y="396000"/>
                </a:moveTo>
                <a:lnTo>
                  <a:pt x="2000910" y="792000"/>
                </a:lnTo>
                <a:lnTo>
                  <a:pt x="1552007" y="792000"/>
                </a:lnTo>
                <a:lnTo>
                  <a:pt x="844903" y="792000"/>
                </a:lnTo>
                <a:lnTo>
                  <a:pt x="396000" y="792000"/>
                </a:lnTo>
                <a:lnTo>
                  <a:pt x="0" y="396000"/>
                </a:lnTo>
                <a:lnTo>
                  <a:pt x="396000" y="0"/>
                </a:lnTo>
                <a:lnTo>
                  <a:pt x="844903" y="0"/>
                </a:lnTo>
                <a:lnTo>
                  <a:pt x="1552007" y="0"/>
                </a:lnTo>
                <a:lnTo>
                  <a:pt x="200091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92" name="Google Shape;492;p46"/>
          <p:cNvSpPr/>
          <p:nvPr/>
        </p:nvSpPr>
        <p:spPr>
          <a:xfrm rot="-2700000">
            <a:off x="3735258" y="4966623"/>
            <a:ext cx="1831991" cy="612340"/>
          </a:xfrm>
          <a:custGeom>
            <a:rect b="b" l="l" r="r" t="t"/>
            <a:pathLst>
              <a:path extrusionOk="0" h="612000" w="1676910">
                <a:moveTo>
                  <a:pt x="1676910" y="306000"/>
                </a:moveTo>
                <a:lnTo>
                  <a:pt x="1370910" y="612000"/>
                </a:lnTo>
                <a:lnTo>
                  <a:pt x="1192007" y="612000"/>
                </a:lnTo>
                <a:lnTo>
                  <a:pt x="484903" y="612000"/>
                </a:lnTo>
                <a:lnTo>
                  <a:pt x="306000" y="612000"/>
                </a:lnTo>
                <a:lnTo>
                  <a:pt x="0" y="306000"/>
                </a:lnTo>
                <a:lnTo>
                  <a:pt x="306000" y="0"/>
                </a:lnTo>
                <a:lnTo>
                  <a:pt x="484903" y="0"/>
                </a:lnTo>
                <a:lnTo>
                  <a:pt x="1192007" y="0"/>
                </a:lnTo>
                <a:lnTo>
                  <a:pt x="137091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93" name="Google Shape;493;p46"/>
          <p:cNvSpPr txBox="1"/>
          <p:nvPr/>
        </p:nvSpPr>
        <p:spPr>
          <a:xfrm>
            <a:off x="3133584" y="1626257"/>
            <a:ext cx="7920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01</a:t>
            </a:r>
            <a:endParaRPr b="1" sz="3600">
              <a:solidFill>
                <a:schemeClr val="lt1"/>
              </a:solidFill>
              <a:latin typeface="Arial"/>
              <a:ea typeface="Arial"/>
              <a:cs typeface="Arial"/>
              <a:sym typeface="Arial"/>
            </a:endParaRPr>
          </a:p>
        </p:txBody>
      </p:sp>
      <p:sp>
        <p:nvSpPr>
          <p:cNvPr id="494" name="Google Shape;494;p46"/>
          <p:cNvSpPr txBox="1"/>
          <p:nvPr/>
        </p:nvSpPr>
        <p:spPr>
          <a:xfrm>
            <a:off x="3701747" y="2769276"/>
            <a:ext cx="7920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02</a:t>
            </a:r>
            <a:endParaRPr b="1" sz="3600">
              <a:solidFill>
                <a:schemeClr val="lt1"/>
              </a:solidFill>
              <a:latin typeface="Arial"/>
              <a:ea typeface="Arial"/>
              <a:cs typeface="Arial"/>
              <a:sym typeface="Arial"/>
            </a:endParaRPr>
          </a:p>
        </p:txBody>
      </p:sp>
      <p:sp>
        <p:nvSpPr>
          <p:cNvPr id="495" name="Google Shape;495;p46"/>
          <p:cNvSpPr txBox="1"/>
          <p:nvPr/>
        </p:nvSpPr>
        <p:spPr>
          <a:xfrm>
            <a:off x="4279374" y="3767132"/>
            <a:ext cx="6618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03</a:t>
            </a:r>
            <a:endParaRPr b="1" sz="2800">
              <a:solidFill>
                <a:schemeClr val="lt1"/>
              </a:solidFill>
              <a:latin typeface="Arial"/>
              <a:ea typeface="Arial"/>
              <a:cs typeface="Arial"/>
              <a:sym typeface="Arial"/>
            </a:endParaRPr>
          </a:p>
        </p:txBody>
      </p:sp>
      <p:sp>
        <p:nvSpPr>
          <p:cNvPr id="496" name="Google Shape;496;p46"/>
          <p:cNvSpPr txBox="1"/>
          <p:nvPr/>
        </p:nvSpPr>
        <p:spPr>
          <a:xfrm>
            <a:off x="4659370" y="4644913"/>
            <a:ext cx="6729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04</a:t>
            </a:r>
            <a:endParaRPr b="1" sz="2800">
              <a:solidFill>
                <a:schemeClr val="lt1"/>
              </a:solidFill>
              <a:latin typeface="Arial"/>
              <a:ea typeface="Arial"/>
              <a:cs typeface="Arial"/>
              <a:sym typeface="Arial"/>
            </a:endParaRPr>
          </a:p>
        </p:txBody>
      </p:sp>
      <p:sp>
        <p:nvSpPr>
          <p:cNvPr id="497" name="Google Shape;497;p46"/>
          <p:cNvSpPr txBox="1"/>
          <p:nvPr/>
        </p:nvSpPr>
        <p:spPr>
          <a:xfrm>
            <a:off x="6095999" y="3873325"/>
            <a:ext cx="5149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3F3F3F"/>
                </a:solidFill>
              </a:rPr>
              <a:t>[3]</a:t>
            </a:r>
            <a:r>
              <a:rPr lang="en-US" sz="1100">
                <a:solidFill>
                  <a:srgbClr val="3F3F3F"/>
                </a:solidFill>
              </a:rPr>
              <a:t> Morales, J., González, J. y Escalante H. (2017). </a:t>
            </a:r>
            <a:r>
              <a:rPr i="1" lang="en-US" sz="1100">
                <a:solidFill>
                  <a:srgbClr val="3F3F3F"/>
                </a:solidFill>
              </a:rPr>
              <a:t>Máquinas de soporte vectorial.</a:t>
            </a:r>
            <a:r>
              <a:rPr lang="en-US" sz="1100">
                <a:solidFill>
                  <a:srgbClr val="3F3F3F"/>
                </a:solidFill>
              </a:rPr>
              <a:t>Recuperado de: </a:t>
            </a:r>
            <a:r>
              <a:rPr lang="en-US" sz="1100" u="sng">
                <a:hlinkClick r:id="rId3"/>
              </a:rPr>
              <a:t>https://ccc.inaoep.mx/~emorales/Cursos/NvoAprend/Acetatos/svm2017.pdf</a:t>
            </a:r>
            <a:endParaRPr b="1" sz="1400">
              <a:latin typeface="Arial"/>
              <a:ea typeface="Arial"/>
              <a:cs typeface="Arial"/>
              <a:sym typeface="Arial"/>
            </a:endParaRPr>
          </a:p>
        </p:txBody>
      </p:sp>
      <p:grpSp>
        <p:nvGrpSpPr>
          <p:cNvPr id="498" name="Google Shape;498;p46"/>
          <p:cNvGrpSpPr/>
          <p:nvPr/>
        </p:nvGrpSpPr>
        <p:grpSpPr>
          <a:xfrm>
            <a:off x="5600738" y="2832202"/>
            <a:ext cx="5701860" cy="856123"/>
            <a:chOff x="2320213" y="4388490"/>
            <a:chExt cx="2800796" cy="856123"/>
          </a:xfrm>
        </p:grpSpPr>
        <p:sp>
          <p:nvSpPr>
            <p:cNvPr id="499" name="Google Shape;499;p46"/>
            <p:cNvSpPr txBox="1"/>
            <p:nvPr/>
          </p:nvSpPr>
          <p:spPr>
            <a:xfrm>
              <a:off x="2326809" y="4598413"/>
              <a:ext cx="2794200" cy="646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rgbClr val="3F3F3F"/>
                  </a:solidFill>
                </a:rPr>
                <a:t> Gironés, J., Casas, J., Minguillón, J., Ramón, A. &amp; Caihuelas, R. Minería de Datos. Modelos y algoritmos. Cap.11 Págs. 143-164</a:t>
              </a:r>
              <a:endParaRPr sz="1200">
                <a:solidFill>
                  <a:srgbClr val="3F3F3F"/>
                </a:solidFill>
                <a:latin typeface="Arial"/>
                <a:ea typeface="Arial"/>
                <a:cs typeface="Arial"/>
                <a:sym typeface="Arial"/>
              </a:endParaRPr>
            </a:p>
          </p:txBody>
        </p:sp>
        <p:sp>
          <p:nvSpPr>
            <p:cNvPr id="500" name="Google Shape;500;p46"/>
            <p:cNvSpPr txBox="1"/>
            <p:nvPr/>
          </p:nvSpPr>
          <p:spPr>
            <a:xfrm>
              <a:off x="2320213" y="4388490"/>
              <a:ext cx="27705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a:solidFill>
                    <a:srgbClr val="3F3F3F"/>
                  </a:solidFill>
                </a:rPr>
                <a:t>2</a:t>
              </a:r>
              <a:endParaRPr b="1" sz="1400">
                <a:solidFill>
                  <a:srgbClr val="3F3F3F"/>
                </a:solidFill>
                <a:latin typeface="Arial"/>
                <a:ea typeface="Arial"/>
                <a:cs typeface="Arial"/>
                <a:sym typeface="Arial"/>
              </a:endParaRPr>
            </a:p>
          </p:txBody>
        </p:sp>
      </p:grpSp>
      <p:grpSp>
        <p:nvGrpSpPr>
          <p:cNvPr id="501" name="Google Shape;501;p46"/>
          <p:cNvGrpSpPr/>
          <p:nvPr/>
        </p:nvGrpSpPr>
        <p:grpSpPr>
          <a:xfrm>
            <a:off x="5805636" y="1791225"/>
            <a:ext cx="5362171" cy="856130"/>
            <a:chOff x="2266123" y="4388490"/>
            <a:chExt cx="2854800" cy="856130"/>
          </a:xfrm>
        </p:grpSpPr>
        <p:sp>
          <p:nvSpPr>
            <p:cNvPr id="502" name="Google Shape;502;p46"/>
            <p:cNvSpPr txBox="1"/>
            <p:nvPr/>
          </p:nvSpPr>
          <p:spPr>
            <a:xfrm>
              <a:off x="2266123" y="4598420"/>
              <a:ext cx="2854800" cy="646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rgbClr val="3F3F3F"/>
                  </a:solidFill>
                </a:rPr>
                <a:t>Amat Rodrigo J., (Abril 2017), Máquinas de Vector Soporte (Support Vector Machines, SVMs), Recuperado de: https://rstudio-pubs-static.s3.amazonaws.com/267926_04d64a3e96dc49b4ae6a2ed32fa29fe6.html#m%C3%A1quinas_de_vector_soporte</a:t>
              </a:r>
              <a:endParaRPr sz="1200">
                <a:solidFill>
                  <a:srgbClr val="3F3F3F"/>
                </a:solidFill>
              </a:endParaRPr>
            </a:p>
            <a:p>
              <a:pPr indent="0" lvl="0" marL="0" marR="0" rtl="0" algn="r">
                <a:spcBef>
                  <a:spcPts val="0"/>
                </a:spcBef>
                <a:spcAft>
                  <a:spcPts val="0"/>
                </a:spcAft>
                <a:buNone/>
              </a:pPr>
              <a:r>
                <a:t/>
              </a:r>
              <a:endParaRPr sz="1200">
                <a:solidFill>
                  <a:srgbClr val="3F3F3F"/>
                </a:solidFill>
              </a:endParaRPr>
            </a:p>
          </p:txBody>
        </p:sp>
        <p:sp>
          <p:nvSpPr>
            <p:cNvPr id="503" name="Google Shape;503;p46"/>
            <p:cNvSpPr txBox="1"/>
            <p:nvPr/>
          </p:nvSpPr>
          <p:spPr>
            <a:xfrm>
              <a:off x="2543198" y="4388490"/>
              <a:ext cx="25473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a:solidFill>
                    <a:srgbClr val="3F3F3F"/>
                  </a:solidFill>
                </a:rPr>
                <a:t>1</a:t>
              </a:r>
              <a:endParaRPr b="1" sz="1400">
                <a:solidFill>
                  <a:srgbClr val="3F3F3F"/>
                </a:solidFill>
                <a:latin typeface="Arial"/>
                <a:ea typeface="Arial"/>
                <a:cs typeface="Arial"/>
                <a:sym typeface="Arial"/>
              </a:endParaRPr>
            </a:p>
          </p:txBody>
        </p:sp>
      </p:grpSp>
      <p:sp>
        <p:nvSpPr>
          <p:cNvPr id="504" name="Google Shape;504;p46"/>
          <p:cNvSpPr txBox="1"/>
          <p:nvPr/>
        </p:nvSpPr>
        <p:spPr>
          <a:xfrm rot="-2700000">
            <a:off x="1430336" y="2885687"/>
            <a:ext cx="2095440" cy="5231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a:solidFill>
                  <a:schemeClr val="lt1"/>
                </a:solidFill>
              </a:rPr>
              <a:t>¿Qué es SVM?</a:t>
            </a:r>
            <a:endParaRPr/>
          </a:p>
        </p:txBody>
      </p:sp>
      <p:sp>
        <p:nvSpPr>
          <p:cNvPr id="505" name="Google Shape;505;p46"/>
          <p:cNvSpPr txBox="1"/>
          <p:nvPr/>
        </p:nvSpPr>
        <p:spPr>
          <a:xfrm rot="-2700000">
            <a:off x="2396661" y="3696418"/>
            <a:ext cx="1868883" cy="5231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Get a modern </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PowerPoint</a:t>
            </a:r>
            <a:endParaRPr/>
          </a:p>
        </p:txBody>
      </p:sp>
      <p:sp>
        <p:nvSpPr>
          <p:cNvPr id="506" name="Google Shape;506;p46"/>
          <p:cNvSpPr txBox="1"/>
          <p:nvPr/>
        </p:nvSpPr>
        <p:spPr>
          <a:xfrm rot="-2700000">
            <a:off x="3211362" y="4421662"/>
            <a:ext cx="1667358" cy="5231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Get a modern </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PowerPoint</a:t>
            </a:r>
            <a:endParaRPr/>
          </a:p>
        </p:txBody>
      </p:sp>
      <p:sp>
        <p:nvSpPr>
          <p:cNvPr id="507" name="Google Shape;507;p46"/>
          <p:cNvSpPr/>
          <p:nvPr/>
        </p:nvSpPr>
        <p:spPr>
          <a:xfrm flipH="1">
            <a:off x="1349903" y="3827219"/>
            <a:ext cx="394151" cy="325150"/>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8" name="Google Shape;508;p46"/>
          <p:cNvSpPr/>
          <p:nvPr/>
        </p:nvSpPr>
        <p:spPr>
          <a:xfrm>
            <a:off x="4155123" y="5451687"/>
            <a:ext cx="332100" cy="332100"/>
          </a:xfrm>
          <a:custGeom>
            <a:rect b="b" l="l" r="r" t="t"/>
            <a:pathLst>
              <a:path extrusionOk="0" h="3240000" w="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9" name="Google Shape;509;p46"/>
          <p:cNvSpPr/>
          <p:nvPr/>
        </p:nvSpPr>
        <p:spPr>
          <a:xfrm>
            <a:off x="2410276" y="4538937"/>
            <a:ext cx="350551" cy="293033"/>
          </a:xfrm>
          <a:custGeom>
            <a:rect b="b" l="l" r="r" t="t"/>
            <a:pathLst>
              <a:path extrusionOk="0" h="2663936" w="3186824">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0" name="Google Shape;510;p46"/>
          <p:cNvSpPr/>
          <p:nvPr/>
        </p:nvSpPr>
        <p:spPr>
          <a:xfrm>
            <a:off x="3350377" y="5058325"/>
            <a:ext cx="182889" cy="398747"/>
          </a:xfrm>
          <a:custGeom>
            <a:rect b="b" l="l" r="r" t="t"/>
            <a:pathLst>
              <a:path extrusionOk="0" h="3255081" w="1492970">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1" name="Google Shape;511;p46"/>
          <p:cNvSpPr txBox="1"/>
          <p:nvPr/>
        </p:nvSpPr>
        <p:spPr>
          <a:xfrm>
            <a:off x="6267675" y="4644925"/>
            <a:ext cx="50349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highlight>
                  <a:srgbClr val="FFFFFF"/>
                </a:highlight>
              </a:rPr>
              <a:t>[4]M. Sewell, "History of Support Vector Machines", </a:t>
            </a:r>
            <a:r>
              <a:rPr i="1" lang="en-US" sz="1000">
                <a:solidFill>
                  <a:schemeClr val="dk1"/>
                </a:solidFill>
                <a:highlight>
                  <a:srgbClr val="FFFFFF"/>
                </a:highlight>
              </a:rPr>
              <a:t>Svms.org</a:t>
            </a:r>
            <a:r>
              <a:rPr lang="en-US" sz="1000">
                <a:solidFill>
                  <a:schemeClr val="dk1"/>
                </a:solidFill>
                <a:highlight>
                  <a:srgbClr val="FFFFFF"/>
                </a:highlight>
              </a:rPr>
              <a:t>, 2019. [Online]. Available: http://www.svms.org/history.html. [Accessed: 24- May- 2019].</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47"/>
          <p:cNvSpPr txBox="1"/>
          <p:nvPr/>
        </p:nvSpPr>
        <p:spPr>
          <a:xfrm>
            <a:off x="4018546" y="2649825"/>
            <a:ext cx="4331400" cy="99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867">
                <a:solidFill>
                  <a:srgbClr val="222A35"/>
                </a:solidFill>
                <a:latin typeface="Lobster"/>
                <a:ea typeface="Lobster"/>
                <a:cs typeface="Lobster"/>
                <a:sym typeface="Lobster"/>
              </a:rPr>
              <a:t>Thank You</a:t>
            </a:r>
            <a:endParaRPr sz="5867">
              <a:solidFill>
                <a:srgbClr val="222A35"/>
              </a:solidFill>
              <a:latin typeface="Lobster"/>
              <a:ea typeface="Lobster"/>
              <a:cs typeface="Lobster"/>
              <a:sym typeface="Lobster"/>
            </a:endParaRPr>
          </a:p>
        </p:txBody>
      </p:sp>
      <p:grpSp>
        <p:nvGrpSpPr>
          <p:cNvPr id="517" name="Google Shape;517;p47"/>
          <p:cNvGrpSpPr/>
          <p:nvPr/>
        </p:nvGrpSpPr>
        <p:grpSpPr>
          <a:xfrm>
            <a:off x="2989430" y="2649831"/>
            <a:ext cx="1979350" cy="3296780"/>
            <a:chOff x="3832049" y="1890277"/>
            <a:chExt cx="2537628" cy="4226641"/>
          </a:xfrm>
        </p:grpSpPr>
        <p:grpSp>
          <p:nvGrpSpPr>
            <p:cNvPr id="518" name="Google Shape;518;p47"/>
            <p:cNvGrpSpPr/>
            <p:nvPr/>
          </p:nvGrpSpPr>
          <p:grpSpPr>
            <a:xfrm flipH="1">
              <a:off x="5217498" y="4472176"/>
              <a:ext cx="524722" cy="1644743"/>
              <a:chOff x="4327928" y="4481259"/>
              <a:chExt cx="619506" cy="1941845"/>
            </a:xfrm>
          </p:grpSpPr>
          <p:sp>
            <p:nvSpPr>
              <p:cNvPr id="519" name="Google Shape;519;p47"/>
              <p:cNvSpPr/>
              <p:nvPr/>
            </p:nvSpPr>
            <p:spPr>
              <a:xfrm>
                <a:off x="4327928" y="6164976"/>
                <a:ext cx="619506" cy="258128"/>
              </a:xfrm>
              <a:custGeom>
                <a:rect b="b" l="l" r="r" t="t"/>
                <a:pathLst>
                  <a:path extrusionOk="0" h="95250" w="22860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0" name="Google Shape;520;p47"/>
              <p:cNvSpPr/>
              <p:nvPr/>
            </p:nvSpPr>
            <p:spPr>
              <a:xfrm rot="588475">
                <a:off x="4623877" y="4494231"/>
                <a:ext cx="218071" cy="768439"/>
              </a:xfrm>
              <a:custGeom>
                <a:rect b="b" l="l" r="r" t="t"/>
                <a:pathLst>
                  <a:path extrusionOk="0" h="95250" w="22860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1" name="Google Shape;521;p47"/>
              <p:cNvSpPr/>
              <p:nvPr/>
            </p:nvSpPr>
            <p:spPr>
              <a:xfrm rot="-680363">
                <a:off x="4606935" y="5223923"/>
                <a:ext cx="217996" cy="844105"/>
              </a:xfrm>
              <a:custGeom>
                <a:rect b="b" l="l" r="r" t="t"/>
                <a:pathLst>
                  <a:path extrusionOk="0" h="95250" w="22860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2" name="Google Shape;522;p47"/>
              <p:cNvSpPr/>
              <p:nvPr/>
            </p:nvSpPr>
            <p:spPr>
              <a:xfrm>
                <a:off x="4498455" y="5181431"/>
                <a:ext cx="290179" cy="257937"/>
              </a:xfrm>
              <a:custGeom>
                <a:rect b="b" l="l" r="r" t="t"/>
                <a:pathLst>
                  <a:path extrusionOk="0" h="76200" w="85725">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3" name="Google Shape;523;p47"/>
              <p:cNvSpPr/>
              <p:nvPr/>
            </p:nvSpPr>
            <p:spPr>
              <a:xfrm>
                <a:off x="4688096" y="6001129"/>
                <a:ext cx="231886" cy="206121"/>
              </a:xfrm>
              <a:custGeom>
                <a:rect b="b" l="l" r="r" t="t"/>
                <a:pathLst>
                  <a:path extrusionOk="0" h="76200" w="85725">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524" name="Google Shape;524;p47"/>
            <p:cNvGrpSpPr/>
            <p:nvPr/>
          </p:nvGrpSpPr>
          <p:grpSpPr>
            <a:xfrm>
              <a:off x="4388516" y="4472176"/>
              <a:ext cx="524722" cy="1644743"/>
              <a:chOff x="4327928" y="4481259"/>
              <a:chExt cx="619506" cy="1941845"/>
            </a:xfrm>
          </p:grpSpPr>
          <p:sp>
            <p:nvSpPr>
              <p:cNvPr id="525" name="Google Shape;525;p47"/>
              <p:cNvSpPr/>
              <p:nvPr/>
            </p:nvSpPr>
            <p:spPr>
              <a:xfrm>
                <a:off x="4327928" y="6164976"/>
                <a:ext cx="619506" cy="258128"/>
              </a:xfrm>
              <a:custGeom>
                <a:rect b="b" l="l" r="r" t="t"/>
                <a:pathLst>
                  <a:path extrusionOk="0" h="95250" w="22860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6" name="Google Shape;526;p47"/>
              <p:cNvSpPr/>
              <p:nvPr/>
            </p:nvSpPr>
            <p:spPr>
              <a:xfrm rot="588475">
                <a:off x="4623877" y="4494231"/>
                <a:ext cx="218071" cy="768439"/>
              </a:xfrm>
              <a:custGeom>
                <a:rect b="b" l="l" r="r" t="t"/>
                <a:pathLst>
                  <a:path extrusionOk="0" h="95250" w="22860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 name="Google Shape;527;p47"/>
              <p:cNvSpPr/>
              <p:nvPr/>
            </p:nvSpPr>
            <p:spPr>
              <a:xfrm rot="-680363">
                <a:off x="4606935" y="5223923"/>
                <a:ext cx="217996" cy="844105"/>
              </a:xfrm>
              <a:custGeom>
                <a:rect b="b" l="l" r="r" t="t"/>
                <a:pathLst>
                  <a:path extrusionOk="0" h="95250" w="22860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8" name="Google Shape;528;p47"/>
              <p:cNvSpPr/>
              <p:nvPr/>
            </p:nvSpPr>
            <p:spPr>
              <a:xfrm>
                <a:off x="4498455" y="5181431"/>
                <a:ext cx="290179" cy="257937"/>
              </a:xfrm>
              <a:custGeom>
                <a:rect b="b" l="l" r="r" t="t"/>
                <a:pathLst>
                  <a:path extrusionOk="0" h="76200" w="85725">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9" name="Google Shape;529;p47"/>
              <p:cNvSpPr/>
              <p:nvPr/>
            </p:nvSpPr>
            <p:spPr>
              <a:xfrm>
                <a:off x="4688096" y="6001129"/>
                <a:ext cx="231886" cy="206121"/>
              </a:xfrm>
              <a:custGeom>
                <a:rect b="b" l="l" r="r" t="t"/>
                <a:pathLst>
                  <a:path extrusionOk="0" h="76200" w="85725">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530" name="Google Shape;530;p47"/>
            <p:cNvGrpSpPr/>
            <p:nvPr/>
          </p:nvGrpSpPr>
          <p:grpSpPr>
            <a:xfrm>
              <a:off x="3832049" y="1890277"/>
              <a:ext cx="2537628" cy="2787116"/>
              <a:chOff x="5369718" y="2683668"/>
              <a:chExt cx="1452563" cy="1595373"/>
            </a:xfrm>
          </p:grpSpPr>
          <p:sp>
            <p:nvSpPr>
              <p:cNvPr id="531" name="Google Shape;531;p47"/>
              <p:cNvSpPr/>
              <p:nvPr/>
            </p:nvSpPr>
            <p:spPr>
              <a:xfrm>
                <a:off x="6075509" y="4015008"/>
                <a:ext cx="264033" cy="264033"/>
              </a:xfrm>
              <a:custGeom>
                <a:rect b="b" l="l" r="r" t="t"/>
                <a:pathLst>
                  <a:path extrusionOk="0" h="228600" w="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2" name="Google Shape;532;p47"/>
              <p:cNvSpPr/>
              <p:nvPr/>
            </p:nvSpPr>
            <p:spPr>
              <a:xfrm>
                <a:off x="5820521" y="4015008"/>
                <a:ext cx="264033" cy="264033"/>
              </a:xfrm>
              <a:custGeom>
                <a:rect b="b" l="l" r="r" t="t"/>
                <a:pathLst>
                  <a:path extrusionOk="0" h="228600" w="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3" name="Google Shape;533;p47"/>
              <p:cNvSpPr/>
              <p:nvPr/>
            </p:nvSpPr>
            <p:spPr>
              <a:xfrm>
                <a:off x="5420716" y="3610451"/>
                <a:ext cx="333375" cy="285750"/>
              </a:xfrm>
              <a:custGeom>
                <a:rect b="b" l="l" r="r" t="t"/>
                <a:pathLst>
                  <a:path extrusionOk="0" h="285750" w="333375">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4" name="Google Shape;534;p47"/>
              <p:cNvSpPr/>
              <p:nvPr/>
            </p:nvSpPr>
            <p:spPr>
              <a:xfrm>
                <a:off x="5426868" y="3847623"/>
                <a:ext cx="85725" cy="76200"/>
              </a:xfrm>
              <a:custGeom>
                <a:rect b="b" l="l" r="r" t="t"/>
                <a:pathLst>
                  <a:path extrusionOk="0" h="76200" w="85725">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5" name="Google Shape;535;p47"/>
              <p:cNvSpPr/>
              <p:nvPr/>
            </p:nvSpPr>
            <p:spPr>
              <a:xfrm>
                <a:off x="5369718" y="3911100"/>
                <a:ext cx="209550" cy="171450"/>
              </a:xfrm>
              <a:custGeom>
                <a:rect b="b" l="l" r="r" t="t"/>
                <a:pathLst>
                  <a:path extrusionOk="0" h="171450" w="2095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6" name="Google Shape;536;p47"/>
              <p:cNvSpPr/>
              <p:nvPr/>
            </p:nvSpPr>
            <p:spPr>
              <a:xfrm>
                <a:off x="6389803" y="3429476"/>
                <a:ext cx="371475" cy="247650"/>
              </a:xfrm>
              <a:custGeom>
                <a:rect b="b" l="l" r="r" t="t"/>
                <a:pathLst>
                  <a:path extrusionOk="0" h="247650" w="371475">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7" name="Google Shape;537;p47"/>
              <p:cNvSpPr/>
              <p:nvPr/>
            </p:nvSpPr>
            <p:spPr>
              <a:xfrm>
                <a:off x="6677501" y="3390423"/>
                <a:ext cx="85725" cy="76200"/>
              </a:xfrm>
              <a:custGeom>
                <a:rect b="b" l="l" r="r" t="t"/>
                <a:pathLst>
                  <a:path extrusionOk="0" h="76200" w="85725">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8" name="Google Shape;538;p47"/>
              <p:cNvSpPr/>
              <p:nvPr/>
            </p:nvSpPr>
            <p:spPr>
              <a:xfrm>
                <a:off x="6612731" y="3234171"/>
                <a:ext cx="209550" cy="171450"/>
              </a:xfrm>
              <a:custGeom>
                <a:rect b="b" l="l" r="r" t="t"/>
                <a:pathLst>
                  <a:path extrusionOk="0" h="171450" w="2095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9" name="Google Shape;539;p47"/>
              <p:cNvSpPr/>
              <p:nvPr/>
            </p:nvSpPr>
            <p:spPr>
              <a:xfrm>
                <a:off x="6213633" y="3518058"/>
                <a:ext cx="228600" cy="228600"/>
              </a:xfrm>
              <a:custGeom>
                <a:rect b="b" l="l" r="r" t="t"/>
                <a:pathLst>
                  <a:path extrusionOk="0" h="228600" w="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0" name="Google Shape;540;p47"/>
              <p:cNvSpPr/>
              <p:nvPr/>
            </p:nvSpPr>
            <p:spPr>
              <a:xfrm>
                <a:off x="5699283" y="3522821"/>
                <a:ext cx="228600" cy="228600"/>
              </a:xfrm>
              <a:custGeom>
                <a:rect b="b" l="l" r="r" t="t"/>
                <a:pathLst>
                  <a:path extrusionOk="0" h="228600" w="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1" name="Google Shape;541;p47"/>
              <p:cNvSpPr/>
              <p:nvPr/>
            </p:nvSpPr>
            <p:spPr>
              <a:xfrm>
                <a:off x="5790723" y="3423761"/>
                <a:ext cx="561975" cy="504825"/>
              </a:xfrm>
              <a:custGeom>
                <a:rect b="b" l="l" r="r" t="t"/>
                <a:pathLst>
                  <a:path extrusionOk="0" h="504825" w="56197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rgbClr val="DCDE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2" name="Google Shape;542;p47"/>
              <p:cNvSpPr/>
              <p:nvPr/>
            </p:nvSpPr>
            <p:spPr>
              <a:xfrm>
                <a:off x="5790723" y="3661886"/>
                <a:ext cx="561975" cy="504825"/>
              </a:xfrm>
              <a:custGeom>
                <a:rect b="b" l="l" r="r" t="t"/>
                <a:pathLst>
                  <a:path extrusionOk="0" h="504825" w="56197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rgbClr val="DCDE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3" name="Google Shape;543;p47"/>
              <p:cNvSpPr/>
              <p:nvPr/>
            </p:nvSpPr>
            <p:spPr>
              <a:xfrm>
                <a:off x="6311741" y="3046571"/>
                <a:ext cx="152400" cy="228600"/>
              </a:xfrm>
              <a:custGeom>
                <a:rect b="b" l="l" r="r" t="t"/>
                <a:pathLst>
                  <a:path extrusionOk="0" h="228600" w="1524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4" name="Google Shape;544;p47"/>
              <p:cNvSpPr/>
              <p:nvPr/>
            </p:nvSpPr>
            <p:spPr>
              <a:xfrm>
                <a:off x="5679281" y="3046571"/>
                <a:ext cx="152400" cy="228600"/>
              </a:xfrm>
              <a:custGeom>
                <a:rect b="b" l="l" r="r" t="t"/>
                <a:pathLst>
                  <a:path extrusionOk="0" h="228600" w="1524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5" name="Google Shape;545;p47"/>
              <p:cNvSpPr/>
              <p:nvPr/>
            </p:nvSpPr>
            <p:spPr>
              <a:xfrm>
                <a:off x="5749766" y="2922746"/>
                <a:ext cx="638175" cy="466725"/>
              </a:xfrm>
              <a:custGeom>
                <a:rect b="b" l="l" r="r" t="t"/>
                <a:pathLst>
                  <a:path extrusionOk="0" h="466725" w="63817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rgbClr val="DCDE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6" name="Google Shape;546;p47"/>
              <p:cNvSpPr/>
              <p:nvPr/>
            </p:nvSpPr>
            <p:spPr>
              <a:xfrm>
                <a:off x="5949791" y="2833211"/>
                <a:ext cx="228600" cy="95250"/>
              </a:xfrm>
              <a:custGeom>
                <a:rect b="b" l="l" r="r" t="t"/>
                <a:pathLst>
                  <a:path extrusionOk="0" h="95250" w="22860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7" name="Google Shape;547;p47"/>
              <p:cNvSpPr/>
              <p:nvPr/>
            </p:nvSpPr>
            <p:spPr>
              <a:xfrm>
                <a:off x="6037355" y="2683668"/>
                <a:ext cx="57150" cy="190500"/>
              </a:xfrm>
              <a:custGeom>
                <a:rect b="b" l="l" r="r" t="t"/>
                <a:pathLst>
                  <a:path extrusionOk="0" h="190500" w="5715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8" name="Google Shape;548;p47"/>
              <p:cNvSpPr/>
              <p:nvPr/>
            </p:nvSpPr>
            <p:spPr>
              <a:xfrm>
                <a:off x="5975508" y="3546561"/>
                <a:ext cx="47625" cy="47625"/>
              </a:xfrm>
              <a:custGeom>
                <a:rect b="b" l="l" r="r" t="t"/>
                <a:pathLst>
                  <a:path extrusionOk="0" h="47625" w="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9" name="Google Shape;549;p47"/>
              <p:cNvSpPr/>
              <p:nvPr/>
            </p:nvSpPr>
            <p:spPr>
              <a:xfrm>
                <a:off x="6029801" y="3546561"/>
                <a:ext cx="47625" cy="47625"/>
              </a:xfrm>
              <a:custGeom>
                <a:rect b="b" l="l" r="r" t="t"/>
                <a:pathLst>
                  <a:path extrusionOk="0" h="47625" w="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0" name="Google Shape;550;p47"/>
              <p:cNvSpPr/>
              <p:nvPr/>
            </p:nvSpPr>
            <p:spPr>
              <a:xfrm>
                <a:off x="6081236" y="3546561"/>
                <a:ext cx="47625" cy="47625"/>
              </a:xfrm>
              <a:custGeom>
                <a:rect b="b" l="l" r="r" t="t"/>
                <a:pathLst>
                  <a:path extrusionOk="0" h="47625" w="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1" name="Google Shape;551;p47"/>
              <p:cNvSpPr/>
              <p:nvPr/>
            </p:nvSpPr>
            <p:spPr>
              <a:xfrm>
                <a:off x="6135528" y="3546561"/>
                <a:ext cx="47625" cy="47625"/>
              </a:xfrm>
              <a:custGeom>
                <a:rect b="b" l="l" r="r" t="t"/>
                <a:pathLst>
                  <a:path extrusionOk="0" h="47625" w="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2" name="Google Shape;552;p47"/>
              <p:cNvSpPr/>
              <p:nvPr/>
            </p:nvSpPr>
            <p:spPr>
              <a:xfrm>
                <a:off x="5829776" y="3046571"/>
                <a:ext cx="485775" cy="161925"/>
              </a:xfrm>
              <a:custGeom>
                <a:rect b="b" l="l" r="r" t="t"/>
                <a:pathLst>
                  <a:path extrusionOk="0" h="161925" w="48577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3" name="Google Shape;553;p47"/>
              <p:cNvSpPr/>
              <p:nvPr/>
            </p:nvSpPr>
            <p:spPr>
              <a:xfrm>
                <a:off x="5923121" y="3090386"/>
                <a:ext cx="57150" cy="57150"/>
              </a:xfrm>
              <a:custGeom>
                <a:rect b="b" l="l" r="r" t="t"/>
                <a:pathLst>
                  <a:path extrusionOk="0" h="57150" w="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4" name="Google Shape;554;p47"/>
              <p:cNvSpPr/>
              <p:nvPr/>
            </p:nvSpPr>
            <p:spPr>
              <a:xfrm>
                <a:off x="6164103" y="3090386"/>
                <a:ext cx="57150" cy="57150"/>
              </a:xfrm>
              <a:custGeom>
                <a:rect b="b" l="l" r="r" t="t"/>
                <a:pathLst>
                  <a:path extrusionOk="0" h="57150" w="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5" name="Google Shape;555;p47"/>
              <p:cNvSpPr/>
              <p:nvPr/>
            </p:nvSpPr>
            <p:spPr>
              <a:xfrm>
                <a:off x="5936456" y="3367563"/>
                <a:ext cx="276225" cy="66675"/>
              </a:xfrm>
              <a:custGeom>
                <a:rect b="b" l="l" r="r" t="t"/>
                <a:pathLst>
                  <a:path extrusionOk="0" h="66675" w="27622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6" name="Google Shape;556;p47"/>
              <p:cNvSpPr/>
              <p:nvPr/>
            </p:nvSpPr>
            <p:spPr>
              <a:xfrm>
                <a:off x="5853588" y="3629501"/>
                <a:ext cx="438150" cy="304800"/>
              </a:xfrm>
              <a:custGeom>
                <a:rect b="b" l="l" r="r" t="t"/>
                <a:pathLst>
                  <a:path extrusionOk="0" h="304800" w="43815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557" name="Google Shape;557;p47"/>
          <p:cNvGrpSpPr/>
          <p:nvPr/>
        </p:nvGrpSpPr>
        <p:grpSpPr>
          <a:xfrm>
            <a:off x="4192985" y="4136838"/>
            <a:ext cx="1249528" cy="1809750"/>
            <a:chOff x="9804491" y="2080139"/>
            <a:chExt cx="1249528" cy="1809750"/>
          </a:xfrm>
        </p:grpSpPr>
        <p:sp>
          <p:nvSpPr>
            <p:cNvPr id="558" name="Google Shape;558;p47"/>
            <p:cNvSpPr/>
            <p:nvPr/>
          </p:nvSpPr>
          <p:spPr>
            <a:xfrm>
              <a:off x="9857679" y="2296357"/>
              <a:ext cx="657225" cy="390525"/>
            </a:xfrm>
            <a:custGeom>
              <a:rect b="b" l="l" r="r" t="t"/>
              <a:pathLst>
                <a:path extrusionOk="0" h="390525" w="657225">
                  <a:moveTo>
                    <a:pt x="558641" y="7144"/>
                  </a:moveTo>
                  <a:lnTo>
                    <a:pt x="7144" y="382429"/>
                  </a:lnTo>
                  <a:lnTo>
                    <a:pt x="220504" y="390049"/>
                  </a:lnTo>
                  <a:lnTo>
                    <a:pt x="651986" y="10048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9" name="Google Shape;559;p47"/>
            <p:cNvSpPr/>
            <p:nvPr/>
          </p:nvSpPr>
          <p:spPr>
            <a:xfrm>
              <a:off x="10478709" y="2080139"/>
              <a:ext cx="371475" cy="171450"/>
            </a:xfrm>
            <a:custGeom>
              <a:rect b="b" l="l" r="r" t="t"/>
              <a:pathLst>
                <a:path extrusionOk="0" h="171450" w="371475">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47"/>
            <p:cNvSpPr/>
            <p:nvPr/>
          </p:nvSpPr>
          <p:spPr>
            <a:xfrm>
              <a:off x="10508237" y="2276354"/>
              <a:ext cx="361950" cy="200025"/>
            </a:xfrm>
            <a:custGeom>
              <a:rect b="b" l="l" r="r" t="t"/>
              <a:pathLst>
                <a:path extrusionOk="0" h="200025" w="361950">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1" name="Google Shape;561;p47"/>
            <p:cNvSpPr/>
            <p:nvPr/>
          </p:nvSpPr>
          <p:spPr>
            <a:xfrm>
              <a:off x="9804491" y="2617867"/>
              <a:ext cx="1190625" cy="561975"/>
            </a:xfrm>
            <a:custGeom>
              <a:rect b="b" l="l" r="r" t="t"/>
              <a:pathLst>
                <a:path extrusionOk="0" h="561975" w="119062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rgbClr val="DCDE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47"/>
            <p:cNvSpPr/>
            <p:nvPr/>
          </p:nvSpPr>
          <p:spPr>
            <a:xfrm>
              <a:off x="10374710" y="2194776"/>
              <a:ext cx="238125" cy="238125"/>
            </a:xfrm>
            <a:custGeom>
              <a:rect b="b" l="l" r="r" t="t"/>
              <a:pathLst>
                <a:path extrusionOk="0" h="238125" w="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47"/>
            <p:cNvSpPr/>
            <p:nvPr/>
          </p:nvSpPr>
          <p:spPr>
            <a:xfrm>
              <a:off x="10444419" y="2915839"/>
              <a:ext cx="609600" cy="666750"/>
            </a:xfrm>
            <a:custGeom>
              <a:rect b="b" l="l" r="r" t="t"/>
              <a:pathLst>
                <a:path extrusionOk="0" h="666750" w="60960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rgbClr val="575A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47"/>
            <p:cNvSpPr/>
            <p:nvPr/>
          </p:nvSpPr>
          <p:spPr>
            <a:xfrm>
              <a:off x="10100567" y="3350774"/>
              <a:ext cx="590550" cy="476250"/>
            </a:xfrm>
            <a:custGeom>
              <a:rect b="b" l="l" r="r" t="t"/>
              <a:pathLst>
                <a:path extrusionOk="0" h="476250" w="5905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rgbClr val="DCDE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47"/>
            <p:cNvSpPr/>
            <p:nvPr/>
          </p:nvSpPr>
          <p:spPr>
            <a:xfrm>
              <a:off x="10029129" y="3756539"/>
              <a:ext cx="742950" cy="133350"/>
            </a:xfrm>
            <a:custGeom>
              <a:rect b="b" l="l" r="r" t="t"/>
              <a:pathLst>
                <a:path extrusionOk="0" h="133350" w="7429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6" name="Google Shape;566;p47"/>
            <p:cNvSpPr/>
            <p:nvPr/>
          </p:nvSpPr>
          <p:spPr>
            <a:xfrm>
              <a:off x="10545384" y="3403162"/>
              <a:ext cx="95250" cy="95250"/>
            </a:xfrm>
            <a:custGeom>
              <a:rect b="b" l="l" r="r" t="t"/>
              <a:pathLst>
                <a:path extrusionOk="0" h="95250" w="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6" name="Shape 266"/>
        <p:cNvGrpSpPr/>
        <p:nvPr/>
      </p:nvGrpSpPr>
      <p:grpSpPr>
        <a:xfrm>
          <a:off x="0" y="0"/>
          <a:ext cx="0" cy="0"/>
          <a:chOff x="0" y="0"/>
          <a:chExt cx="0" cy="0"/>
        </a:xfrm>
      </p:grpSpPr>
      <p:sp>
        <p:nvSpPr>
          <p:cNvPr id="267" name="Google Shape;267;p29"/>
          <p:cNvSpPr/>
          <p:nvPr/>
        </p:nvSpPr>
        <p:spPr>
          <a:xfrm>
            <a:off x="194425" y="350025"/>
            <a:ext cx="2068800" cy="2068800"/>
          </a:xfrm>
          <a:prstGeom prst="ellipse">
            <a:avLst/>
          </a:prstGeom>
          <a:solidFill>
            <a:schemeClr val="accent4"/>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txBox="1"/>
          <p:nvPr/>
        </p:nvSpPr>
        <p:spPr>
          <a:xfrm>
            <a:off x="7130525" y="2629951"/>
            <a:ext cx="5324400" cy="1598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Font typeface="Arial"/>
              <a:buNone/>
            </a:pPr>
            <a:r>
              <a:rPr b="1" lang="en-US" sz="7200">
                <a:solidFill>
                  <a:srgbClr val="434343"/>
                </a:solidFill>
              </a:rPr>
              <a:t>¿Qué</a:t>
            </a:r>
            <a:br>
              <a:rPr b="1" lang="en-US" sz="7200">
                <a:solidFill>
                  <a:srgbClr val="434343"/>
                </a:solidFill>
              </a:rPr>
            </a:br>
            <a:r>
              <a:rPr b="1" lang="en-US" sz="7200">
                <a:solidFill>
                  <a:srgbClr val="434343"/>
                </a:solidFill>
              </a:rPr>
              <a:t>es SVM?</a:t>
            </a:r>
            <a:endParaRPr b="1" sz="7200">
              <a:solidFill>
                <a:srgbClr val="434343"/>
              </a:solidFill>
            </a:endParaRPr>
          </a:p>
        </p:txBody>
      </p:sp>
      <p:sp>
        <p:nvSpPr>
          <p:cNvPr id="269" name="Google Shape;269;p29"/>
          <p:cNvSpPr/>
          <p:nvPr/>
        </p:nvSpPr>
        <p:spPr>
          <a:xfrm>
            <a:off x="2643900" y="1864563"/>
            <a:ext cx="5086770" cy="3128874"/>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29"/>
          <p:cNvSpPr txBox="1"/>
          <p:nvPr/>
        </p:nvSpPr>
        <p:spPr>
          <a:xfrm>
            <a:off x="633350" y="190275"/>
            <a:ext cx="1379100" cy="15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0">
                <a:solidFill>
                  <a:srgbClr val="434343"/>
                </a:solidFill>
                <a:latin typeface="Impact"/>
                <a:ea typeface="Impact"/>
                <a:cs typeface="Impact"/>
                <a:sym typeface="Impact"/>
              </a:rPr>
              <a:t>1</a:t>
            </a:r>
            <a:endParaRPr sz="15000">
              <a:solidFill>
                <a:srgbClr val="434343"/>
              </a:solidFill>
              <a:latin typeface="Impact"/>
              <a:ea typeface="Impact"/>
              <a:cs typeface="Impact"/>
              <a:sym typeface="Impact"/>
            </a:endParaRPr>
          </a:p>
        </p:txBody>
      </p:sp>
      <p:pic>
        <p:nvPicPr>
          <p:cNvPr id="271" name="Google Shape;271;p29"/>
          <p:cNvPicPr preferRelativeResize="0"/>
          <p:nvPr/>
        </p:nvPicPr>
        <p:blipFill>
          <a:blip r:embed="rId3">
            <a:alphaModFix/>
          </a:blip>
          <a:stretch>
            <a:fillRect/>
          </a:stretch>
        </p:blipFill>
        <p:spPr>
          <a:xfrm>
            <a:off x="17395" y="2531950"/>
            <a:ext cx="2422880" cy="2228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0"/>
          <p:cNvSpPr txBox="1"/>
          <p:nvPr>
            <p:ph idx="1" type="body"/>
          </p:nvPr>
        </p:nvSpPr>
        <p:spPr>
          <a:xfrm>
            <a:off x="1" y="339509"/>
            <a:ext cx="12192000" cy="792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3F3F3F"/>
              </a:buClr>
              <a:buSzPts val="5400"/>
              <a:buNone/>
            </a:pPr>
            <a:r>
              <a:rPr b="1" lang="en-US"/>
              <a:t>SVM</a:t>
            </a:r>
            <a:endParaRPr b="1"/>
          </a:p>
        </p:txBody>
      </p:sp>
      <p:sp>
        <p:nvSpPr>
          <p:cNvPr id="277" name="Google Shape;277;p30"/>
          <p:cNvSpPr txBox="1"/>
          <p:nvPr/>
        </p:nvSpPr>
        <p:spPr>
          <a:xfrm>
            <a:off x="595650" y="1555137"/>
            <a:ext cx="11000700" cy="632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3F3F3F"/>
                </a:solidFill>
              </a:rPr>
              <a:t>Es un conjunto de algoritmos de aprendizaje supervisado</a:t>
            </a:r>
            <a:endParaRPr sz="3200">
              <a:solidFill>
                <a:srgbClr val="3F3F3F"/>
              </a:solidFill>
              <a:latin typeface="Arial"/>
              <a:ea typeface="Arial"/>
              <a:cs typeface="Arial"/>
              <a:sym typeface="Arial"/>
            </a:endParaRPr>
          </a:p>
        </p:txBody>
      </p:sp>
      <p:pic>
        <p:nvPicPr>
          <p:cNvPr descr="Imagen relacionada" id="278" name="Google Shape;278;p30"/>
          <p:cNvPicPr preferRelativeResize="0"/>
          <p:nvPr/>
        </p:nvPicPr>
        <p:blipFill>
          <a:blip r:embed="rId3">
            <a:alphaModFix/>
          </a:blip>
          <a:stretch>
            <a:fillRect/>
          </a:stretch>
        </p:blipFill>
        <p:spPr>
          <a:xfrm>
            <a:off x="7878900" y="3381388"/>
            <a:ext cx="1858175" cy="1858175"/>
          </a:xfrm>
          <a:prstGeom prst="rect">
            <a:avLst/>
          </a:prstGeom>
          <a:noFill/>
          <a:ln>
            <a:noFill/>
          </a:ln>
        </p:spPr>
      </p:pic>
      <p:pic>
        <p:nvPicPr>
          <p:cNvPr descr="Resultado de imagen para classifier algorithm animation" id="279" name="Google Shape;279;p30"/>
          <p:cNvPicPr preferRelativeResize="0"/>
          <p:nvPr/>
        </p:nvPicPr>
        <p:blipFill rotWithShape="1">
          <a:blip r:embed="rId4">
            <a:alphaModFix/>
          </a:blip>
          <a:srcRect b="0" l="0" r="66961" t="58388"/>
          <a:stretch/>
        </p:blipFill>
        <p:spPr>
          <a:xfrm>
            <a:off x="1706950" y="3114313"/>
            <a:ext cx="2643601" cy="2223750"/>
          </a:xfrm>
          <a:prstGeom prst="rect">
            <a:avLst/>
          </a:prstGeom>
          <a:noFill/>
          <a:ln>
            <a:noFill/>
          </a:ln>
        </p:spPr>
      </p:pic>
      <p:sp>
        <p:nvSpPr>
          <p:cNvPr id="280" name="Google Shape;280;p30"/>
          <p:cNvSpPr txBox="1"/>
          <p:nvPr/>
        </p:nvSpPr>
        <p:spPr>
          <a:xfrm>
            <a:off x="2224450" y="5338075"/>
            <a:ext cx="16854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Clasificación</a:t>
            </a:r>
            <a:endParaRPr/>
          </a:p>
        </p:txBody>
      </p:sp>
      <p:sp>
        <p:nvSpPr>
          <p:cNvPr id="281" name="Google Shape;281;p30"/>
          <p:cNvSpPr txBox="1"/>
          <p:nvPr/>
        </p:nvSpPr>
        <p:spPr>
          <a:xfrm>
            <a:off x="8051663" y="5239575"/>
            <a:ext cx="16854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Regresión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1"/>
          <p:cNvSpPr/>
          <p:nvPr/>
        </p:nvSpPr>
        <p:spPr>
          <a:xfrm>
            <a:off x="4645869" y="2335746"/>
            <a:ext cx="45600" cy="3420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7" name="Google Shape;287;p31"/>
          <p:cNvSpPr/>
          <p:nvPr/>
        </p:nvSpPr>
        <p:spPr>
          <a:xfrm>
            <a:off x="5052987" y="2605043"/>
            <a:ext cx="696600" cy="696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8" name="Google Shape;288;p31"/>
          <p:cNvSpPr/>
          <p:nvPr/>
        </p:nvSpPr>
        <p:spPr>
          <a:xfrm flipH="1">
            <a:off x="5203020" y="2809852"/>
            <a:ext cx="394151" cy="325150"/>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9" name="Google Shape;289;p31"/>
          <p:cNvSpPr txBox="1"/>
          <p:nvPr/>
        </p:nvSpPr>
        <p:spPr>
          <a:xfrm>
            <a:off x="765445" y="248798"/>
            <a:ext cx="6191700" cy="92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5400">
                <a:solidFill>
                  <a:srgbClr val="980000"/>
                </a:solidFill>
              </a:rPr>
              <a:t>Historia</a:t>
            </a:r>
            <a:endParaRPr sz="5400">
              <a:solidFill>
                <a:srgbClr val="980000"/>
              </a:solidFill>
              <a:latin typeface="Arial"/>
              <a:ea typeface="Arial"/>
              <a:cs typeface="Arial"/>
              <a:sym typeface="Arial"/>
            </a:endParaRPr>
          </a:p>
        </p:txBody>
      </p:sp>
      <p:sp>
        <p:nvSpPr>
          <p:cNvPr id="290" name="Google Shape;290;p31"/>
          <p:cNvSpPr/>
          <p:nvPr/>
        </p:nvSpPr>
        <p:spPr>
          <a:xfrm>
            <a:off x="7943907" y="1488809"/>
            <a:ext cx="3657900" cy="369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1800">
                <a:solidFill>
                  <a:srgbClr val="FF9900"/>
                </a:solidFill>
                <a:latin typeface="Arial"/>
                <a:ea typeface="Arial"/>
                <a:cs typeface="Arial"/>
                <a:sym typeface="Arial"/>
              </a:rPr>
              <a:t>MACHINE LEARNING</a:t>
            </a:r>
            <a:endParaRPr>
              <a:solidFill>
                <a:srgbClr val="FF9900"/>
              </a:solidFill>
            </a:endParaRPr>
          </a:p>
        </p:txBody>
      </p:sp>
      <p:sp>
        <p:nvSpPr>
          <p:cNvPr id="291" name="Google Shape;291;p31"/>
          <p:cNvSpPr/>
          <p:nvPr>
            <p:ph idx="3" type="pic"/>
          </p:nvPr>
        </p:nvSpPr>
        <p:spPr>
          <a:xfrm>
            <a:off x="1032695" y="1988366"/>
            <a:ext cx="2444400" cy="2444400"/>
          </a:xfrm>
          <a:prstGeom prst="ellipse">
            <a:avLst/>
          </a:prstGeom>
          <a:solidFill>
            <a:srgbClr val="F2F2F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pic>
        <p:nvPicPr>
          <p:cNvPr id="292" name="Google Shape;292;p31"/>
          <p:cNvPicPr preferRelativeResize="0"/>
          <p:nvPr/>
        </p:nvPicPr>
        <p:blipFill>
          <a:blip r:embed="rId3">
            <a:alphaModFix/>
          </a:blip>
          <a:stretch>
            <a:fillRect/>
          </a:stretch>
        </p:blipFill>
        <p:spPr>
          <a:xfrm>
            <a:off x="886750" y="1915950"/>
            <a:ext cx="2736176" cy="2516725"/>
          </a:xfrm>
          <a:prstGeom prst="rect">
            <a:avLst/>
          </a:prstGeom>
          <a:noFill/>
          <a:ln>
            <a:noFill/>
          </a:ln>
        </p:spPr>
      </p:pic>
      <p:sp>
        <p:nvSpPr>
          <p:cNvPr id="293" name="Google Shape;293;p31"/>
          <p:cNvSpPr txBox="1"/>
          <p:nvPr/>
        </p:nvSpPr>
        <p:spPr>
          <a:xfrm>
            <a:off x="6830650" y="2607788"/>
            <a:ext cx="4771200" cy="29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Esta técnica tiene sus orígenes en los años 90’</a:t>
            </a:r>
            <a:endParaRPr sz="3000"/>
          </a:p>
          <a:p>
            <a:pPr indent="0" lvl="0" marL="0" rtl="0" algn="l">
              <a:spcBef>
                <a:spcPts val="0"/>
              </a:spcBef>
              <a:spcAft>
                <a:spcPts val="0"/>
              </a:spcAft>
              <a:buNone/>
            </a:pPr>
            <a:r>
              <a:rPr lang="en-US" sz="3000"/>
              <a:t>(1992)</a:t>
            </a:r>
            <a:endParaRPr sz="3000"/>
          </a:p>
          <a:p>
            <a:pPr indent="0" lvl="0" marL="0" rtl="0" algn="l">
              <a:spcBef>
                <a:spcPts val="0"/>
              </a:spcBef>
              <a:spcAft>
                <a:spcPts val="0"/>
              </a:spcAft>
              <a:buNone/>
            </a:pPr>
            <a:r>
              <a:rPr lang="en-US" sz="3000"/>
              <a:t>Deriva del desarrollo del VS que fue creado en Rusia</a:t>
            </a:r>
            <a:endParaRPr sz="3000"/>
          </a:p>
        </p:txBody>
      </p:sp>
      <p:pic>
        <p:nvPicPr>
          <p:cNvPr id="294" name="Google Shape;294;p31"/>
          <p:cNvPicPr preferRelativeResize="0"/>
          <p:nvPr/>
        </p:nvPicPr>
        <p:blipFill>
          <a:blip r:embed="rId4">
            <a:alphaModFix/>
          </a:blip>
          <a:stretch>
            <a:fillRect/>
          </a:stretch>
        </p:blipFill>
        <p:spPr>
          <a:xfrm>
            <a:off x="5052975" y="2607788"/>
            <a:ext cx="1685350" cy="2918700"/>
          </a:xfrm>
          <a:prstGeom prst="rect">
            <a:avLst/>
          </a:prstGeom>
          <a:noFill/>
          <a:ln>
            <a:noFill/>
          </a:ln>
        </p:spPr>
      </p:pic>
      <p:sp>
        <p:nvSpPr>
          <p:cNvPr id="295" name="Google Shape;295;p31"/>
          <p:cNvSpPr txBox="1"/>
          <p:nvPr/>
        </p:nvSpPr>
        <p:spPr>
          <a:xfrm>
            <a:off x="4866400" y="5571388"/>
            <a:ext cx="25605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50">
                <a:solidFill>
                  <a:schemeClr val="dk1"/>
                </a:solidFill>
                <a:highlight>
                  <a:srgbClr val="FFFFFF"/>
                </a:highlight>
              </a:rPr>
              <a:t>Vladimir Vapnik</a:t>
            </a:r>
            <a:endParaRPr b="1"/>
          </a:p>
        </p:txBody>
      </p:sp>
      <p:pic>
        <p:nvPicPr>
          <p:cNvPr id="296" name="Google Shape;296;p31"/>
          <p:cNvPicPr preferRelativeResize="0"/>
          <p:nvPr/>
        </p:nvPicPr>
        <p:blipFill>
          <a:blip r:embed="rId5">
            <a:alphaModFix/>
          </a:blip>
          <a:stretch>
            <a:fillRect/>
          </a:stretch>
        </p:blipFill>
        <p:spPr>
          <a:xfrm>
            <a:off x="842638" y="4513438"/>
            <a:ext cx="2824431" cy="21205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2"/>
          <p:cNvSpPr txBox="1"/>
          <p:nvPr>
            <p:ph idx="1" type="body"/>
          </p:nvPr>
        </p:nvSpPr>
        <p:spPr>
          <a:xfrm>
            <a:off x="87926" y="397609"/>
            <a:ext cx="12192000" cy="792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3F3F3F"/>
              </a:buClr>
              <a:buSzPts val="5400"/>
              <a:buNone/>
            </a:pPr>
            <a:r>
              <a:rPr lang="en-US">
                <a:latin typeface="Lobster"/>
                <a:ea typeface="Lobster"/>
                <a:cs typeface="Lobster"/>
                <a:sym typeface="Lobster"/>
              </a:rPr>
              <a:t>Línea de tiempo</a:t>
            </a:r>
            <a:endParaRPr>
              <a:latin typeface="Lobster"/>
              <a:ea typeface="Lobster"/>
              <a:cs typeface="Lobster"/>
              <a:sym typeface="Lobster"/>
            </a:endParaRPr>
          </a:p>
        </p:txBody>
      </p:sp>
      <p:grpSp>
        <p:nvGrpSpPr>
          <p:cNvPr id="302" name="Google Shape;302;p32"/>
          <p:cNvGrpSpPr/>
          <p:nvPr/>
        </p:nvGrpSpPr>
        <p:grpSpPr>
          <a:xfrm>
            <a:off x="903713" y="3566488"/>
            <a:ext cx="10384574" cy="936104"/>
            <a:chOff x="891037" y="3385183"/>
            <a:chExt cx="10384574" cy="936104"/>
          </a:xfrm>
        </p:grpSpPr>
        <p:sp>
          <p:nvSpPr>
            <p:cNvPr id="303" name="Google Shape;303;p32"/>
            <p:cNvSpPr/>
            <p:nvPr/>
          </p:nvSpPr>
          <p:spPr>
            <a:xfrm>
              <a:off x="891037" y="3474607"/>
              <a:ext cx="2484289" cy="736452"/>
            </a:xfrm>
            <a:custGeom>
              <a:rect b="b" l="l" r="r" t="t"/>
              <a:pathLst>
                <a:path extrusionOk="0" h="736452" w="2484289">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1"/>
            </a:solid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4" name="Google Shape;304;p32"/>
            <p:cNvSpPr/>
            <p:nvPr/>
          </p:nvSpPr>
          <p:spPr>
            <a:xfrm>
              <a:off x="2839789" y="3485009"/>
              <a:ext cx="2484289" cy="736452"/>
            </a:xfrm>
            <a:custGeom>
              <a:rect b="b" l="l" r="r" t="t"/>
              <a:pathLst>
                <a:path extrusionOk="0" h="736452" w="2484289">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1"/>
            </a:solid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5" name="Google Shape;305;p32"/>
            <p:cNvSpPr/>
            <p:nvPr/>
          </p:nvSpPr>
          <p:spPr>
            <a:xfrm>
              <a:off x="4788541" y="3485009"/>
              <a:ext cx="2484289" cy="736452"/>
            </a:xfrm>
            <a:custGeom>
              <a:rect b="b" l="l" r="r" t="t"/>
              <a:pathLst>
                <a:path extrusionOk="0" h="736452" w="2484289">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1"/>
            </a:solid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6" name="Google Shape;306;p32"/>
            <p:cNvSpPr/>
            <p:nvPr/>
          </p:nvSpPr>
          <p:spPr>
            <a:xfrm>
              <a:off x="6737293" y="3485009"/>
              <a:ext cx="2484289" cy="736452"/>
            </a:xfrm>
            <a:custGeom>
              <a:rect b="b" l="l" r="r" t="t"/>
              <a:pathLst>
                <a:path extrusionOk="0" h="736452" w="2484289">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1"/>
            </a:solid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7" name="Google Shape;307;p32"/>
            <p:cNvSpPr/>
            <p:nvPr/>
          </p:nvSpPr>
          <p:spPr>
            <a:xfrm>
              <a:off x="8686045" y="3485009"/>
              <a:ext cx="2484289" cy="736452"/>
            </a:xfrm>
            <a:custGeom>
              <a:rect b="b" l="l" r="r" t="t"/>
              <a:pathLst>
                <a:path extrusionOk="0" h="736452" w="2484289">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4"/>
            </a:solid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8" name="Google Shape;308;p32"/>
            <p:cNvSpPr/>
            <p:nvPr/>
          </p:nvSpPr>
          <p:spPr>
            <a:xfrm>
              <a:off x="10339507" y="3385183"/>
              <a:ext cx="936104" cy="936104"/>
            </a:xfrm>
            <a:prstGeom prst="ellipse">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9" name="Google Shape;309;p32"/>
            <p:cNvSpPr/>
            <p:nvPr/>
          </p:nvSpPr>
          <p:spPr>
            <a:xfrm>
              <a:off x="10637064" y="3682740"/>
              <a:ext cx="340990" cy="340990"/>
            </a:xfrm>
            <a:prstGeom prst="ellipse">
              <a:avLst/>
            </a:prstGeom>
            <a:solidFill>
              <a:srgbClr val="A31E0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310" name="Google Shape;310;p32"/>
          <p:cNvGrpSpPr/>
          <p:nvPr/>
        </p:nvGrpSpPr>
        <p:grpSpPr>
          <a:xfrm>
            <a:off x="4800631" y="1678929"/>
            <a:ext cx="2138715" cy="1694201"/>
            <a:chOff x="731302" y="4139408"/>
            <a:chExt cx="1960127" cy="1694201"/>
          </a:xfrm>
        </p:grpSpPr>
        <p:sp>
          <p:nvSpPr>
            <p:cNvPr id="311" name="Google Shape;311;p32"/>
            <p:cNvSpPr txBox="1"/>
            <p:nvPr/>
          </p:nvSpPr>
          <p:spPr>
            <a:xfrm>
              <a:off x="751329" y="4897609"/>
              <a:ext cx="1940100" cy="936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rgbClr val="595959"/>
                  </a:solidFill>
                </a:rPr>
                <a:t> Se introduce el clasificador de margen blando y se extiende el algoritmo al caso de regresión en The Nature of Statistical Learning Theory .[4]</a:t>
              </a:r>
              <a:endParaRPr sz="1200">
                <a:solidFill>
                  <a:srgbClr val="595959"/>
                </a:solidFill>
              </a:endParaRPr>
            </a:p>
          </p:txBody>
        </p:sp>
        <p:sp>
          <p:nvSpPr>
            <p:cNvPr id="312" name="Google Shape;312;p32"/>
            <p:cNvSpPr txBox="1"/>
            <p:nvPr/>
          </p:nvSpPr>
          <p:spPr>
            <a:xfrm>
              <a:off x="731302" y="4139408"/>
              <a:ext cx="1824474" cy="492443"/>
            </a:xfrm>
            <a:prstGeom prst="rect">
              <a:avLst/>
            </a:prstGeom>
            <a:noFill/>
            <a:ln>
              <a:noFill/>
            </a:ln>
          </p:spPr>
          <p:txBody>
            <a:bodyPr anchorCtr="0" anchor="t" bIns="0" lIns="108000" spcFirstLastPara="1" rIns="0" wrap="square" tIns="0">
              <a:noAutofit/>
            </a:bodyPr>
            <a:lstStyle/>
            <a:p>
              <a:pPr indent="0" lvl="0" marL="0" marR="0" rtl="0" algn="r">
                <a:spcBef>
                  <a:spcPts val="0"/>
                </a:spcBef>
                <a:spcAft>
                  <a:spcPts val="0"/>
                </a:spcAft>
                <a:buNone/>
              </a:pPr>
              <a:r>
                <a:rPr b="1" lang="en-US" sz="3200">
                  <a:solidFill>
                    <a:schemeClr val="accent1"/>
                  </a:solidFill>
                </a:rPr>
                <a:t>1995</a:t>
              </a:r>
              <a:endParaRPr b="1" sz="3200">
                <a:solidFill>
                  <a:schemeClr val="accent1"/>
                </a:solidFill>
                <a:latin typeface="Arial"/>
                <a:ea typeface="Arial"/>
                <a:cs typeface="Arial"/>
                <a:sym typeface="Arial"/>
              </a:endParaRPr>
            </a:p>
          </p:txBody>
        </p:sp>
      </p:grpSp>
      <p:grpSp>
        <p:nvGrpSpPr>
          <p:cNvPr id="313" name="Google Shape;313;p32"/>
          <p:cNvGrpSpPr/>
          <p:nvPr/>
        </p:nvGrpSpPr>
        <p:grpSpPr>
          <a:xfrm>
            <a:off x="8877396" y="4347362"/>
            <a:ext cx="2745345" cy="1897038"/>
            <a:chOff x="731302" y="4139408"/>
            <a:chExt cx="2554950" cy="1897038"/>
          </a:xfrm>
        </p:grpSpPr>
        <p:sp>
          <p:nvSpPr>
            <p:cNvPr id="314" name="Google Shape;314;p32"/>
            <p:cNvSpPr txBox="1"/>
            <p:nvPr/>
          </p:nvSpPr>
          <p:spPr>
            <a:xfrm>
              <a:off x="736252" y="4631846"/>
              <a:ext cx="2550000" cy="1404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500"/>
                </a:spcBef>
                <a:spcAft>
                  <a:spcPts val="0"/>
                </a:spcAft>
                <a:buNone/>
              </a:pPr>
              <a:r>
                <a:rPr lang="en-US" sz="1100">
                  <a:solidFill>
                    <a:schemeClr val="dk1"/>
                  </a:solidFill>
                </a:rPr>
                <a:t>Los artículos de Bartlett y Shawe-Taylor, dio el primer límite estadístico riguroso sobre la generalización de SVM de margen duro.[4]</a:t>
              </a:r>
              <a:endParaRPr sz="1100">
                <a:solidFill>
                  <a:schemeClr val="dk1"/>
                </a:solidFill>
              </a:endParaRPr>
            </a:p>
            <a:p>
              <a:pPr indent="0" lvl="0" marL="0" marR="0" rtl="0" algn="l">
                <a:spcBef>
                  <a:spcPts val="2500"/>
                </a:spcBef>
                <a:spcAft>
                  <a:spcPts val="0"/>
                </a:spcAft>
                <a:buNone/>
              </a:pPr>
              <a:r>
                <a:t/>
              </a:r>
              <a:endParaRPr sz="1200">
                <a:solidFill>
                  <a:srgbClr val="595959"/>
                </a:solidFill>
              </a:endParaRPr>
            </a:p>
          </p:txBody>
        </p:sp>
        <p:sp>
          <p:nvSpPr>
            <p:cNvPr id="315" name="Google Shape;315;p32"/>
            <p:cNvSpPr txBox="1"/>
            <p:nvPr/>
          </p:nvSpPr>
          <p:spPr>
            <a:xfrm>
              <a:off x="731302" y="4139408"/>
              <a:ext cx="1824474" cy="492443"/>
            </a:xfrm>
            <a:prstGeom prst="rect">
              <a:avLst/>
            </a:prstGeom>
            <a:noFill/>
            <a:ln>
              <a:noFill/>
            </a:ln>
          </p:spPr>
          <p:txBody>
            <a:bodyPr anchorCtr="0" anchor="t" bIns="0" lIns="108000" spcFirstLastPara="1" rIns="0" wrap="square" tIns="0">
              <a:noAutofit/>
            </a:bodyPr>
            <a:lstStyle/>
            <a:p>
              <a:pPr indent="0" lvl="0" marL="0" marR="0" rtl="0" algn="l">
                <a:spcBef>
                  <a:spcPts val="0"/>
                </a:spcBef>
                <a:spcAft>
                  <a:spcPts val="0"/>
                </a:spcAft>
                <a:buNone/>
              </a:pPr>
              <a:r>
                <a:rPr b="1" lang="en-US" sz="3200">
                  <a:solidFill>
                    <a:schemeClr val="accent1"/>
                  </a:solidFill>
                </a:rPr>
                <a:t>1998</a:t>
              </a:r>
              <a:endParaRPr b="1" sz="3200">
                <a:solidFill>
                  <a:schemeClr val="accent1"/>
                </a:solidFill>
                <a:latin typeface="Arial"/>
                <a:ea typeface="Arial"/>
                <a:cs typeface="Arial"/>
                <a:sym typeface="Arial"/>
              </a:endParaRPr>
            </a:p>
          </p:txBody>
        </p:sp>
      </p:grpSp>
      <p:grpSp>
        <p:nvGrpSpPr>
          <p:cNvPr id="316" name="Google Shape;316;p32"/>
          <p:cNvGrpSpPr/>
          <p:nvPr/>
        </p:nvGrpSpPr>
        <p:grpSpPr>
          <a:xfrm>
            <a:off x="8710224" y="1676097"/>
            <a:ext cx="2002019" cy="1404518"/>
            <a:chOff x="731302" y="4139408"/>
            <a:chExt cx="1834846" cy="1404518"/>
          </a:xfrm>
        </p:grpSpPr>
        <p:sp>
          <p:nvSpPr>
            <p:cNvPr id="317" name="Google Shape;317;p32"/>
            <p:cNvSpPr txBox="1"/>
            <p:nvPr/>
          </p:nvSpPr>
          <p:spPr>
            <a:xfrm>
              <a:off x="751322" y="4897595"/>
              <a:ext cx="181482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rgbClr val="595959"/>
                  </a:solidFill>
                </a:rPr>
                <a:t>dieron límites estadísticos a la generalización de los algoritmos de margen blando y al caso de regresión[4]</a:t>
              </a:r>
              <a:endParaRPr/>
            </a:p>
          </p:txBody>
        </p:sp>
        <p:sp>
          <p:nvSpPr>
            <p:cNvPr id="318" name="Google Shape;318;p32"/>
            <p:cNvSpPr txBox="1"/>
            <p:nvPr/>
          </p:nvSpPr>
          <p:spPr>
            <a:xfrm>
              <a:off x="731302" y="4629602"/>
              <a:ext cx="1824474" cy="307777"/>
            </a:xfrm>
            <a:prstGeom prst="rect">
              <a:avLst/>
            </a:prstGeom>
            <a:noFill/>
            <a:ln>
              <a:noFill/>
            </a:ln>
          </p:spPr>
          <p:txBody>
            <a:bodyPr anchorCtr="0" anchor="t" bIns="45700" lIns="108000" spcFirstLastPara="1" rIns="108000" wrap="square" tIns="45700">
              <a:noAutofit/>
            </a:bodyPr>
            <a:lstStyle/>
            <a:p>
              <a:pPr indent="0" lvl="0" marL="0" marR="0" rtl="0" algn="r">
                <a:spcBef>
                  <a:spcPts val="0"/>
                </a:spcBef>
                <a:spcAft>
                  <a:spcPts val="0"/>
                </a:spcAft>
                <a:buNone/>
              </a:pPr>
              <a:r>
                <a:rPr b="1" lang="en-US" sz="1400">
                  <a:solidFill>
                    <a:srgbClr val="595959"/>
                  </a:solidFill>
                  <a:latin typeface="Arial"/>
                  <a:ea typeface="Arial"/>
                  <a:cs typeface="Arial"/>
                  <a:sym typeface="Arial"/>
                </a:rPr>
                <a:t>Contents</a:t>
              </a:r>
              <a:endParaRPr b="1" sz="1400">
                <a:solidFill>
                  <a:srgbClr val="595959"/>
                </a:solidFill>
                <a:latin typeface="Arial"/>
                <a:ea typeface="Arial"/>
                <a:cs typeface="Arial"/>
                <a:sym typeface="Arial"/>
              </a:endParaRPr>
            </a:p>
          </p:txBody>
        </p:sp>
        <p:sp>
          <p:nvSpPr>
            <p:cNvPr id="319" name="Google Shape;319;p32"/>
            <p:cNvSpPr txBox="1"/>
            <p:nvPr/>
          </p:nvSpPr>
          <p:spPr>
            <a:xfrm>
              <a:off x="731302" y="4139408"/>
              <a:ext cx="1824474" cy="492443"/>
            </a:xfrm>
            <a:prstGeom prst="rect">
              <a:avLst/>
            </a:prstGeom>
            <a:noFill/>
            <a:ln>
              <a:noFill/>
            </a:ln>
          </p:spPr>
          <p:txBody>
            <a:bodyPr anchorCtr="0" anchor="t" bIns="0" lIns="108000" spcFirstLastPara="1" rIns="0" wrap="square" tIns="0">
              <a:noAutofit/>
            </a:bodyPr>
            <a:lstStyle/>
            <a:p>
              <a:pPr indent="0" lvl="0" marL="0" marR="0" rtl="0" algn="r">
                <a:spcBef>
                  <a:spcPts val="0"/>
                </a:spcBef>
                <a:spcAft>
                  <a:spcPts val="0"/>
                </a:spcAft>
                <a:buNone/>
              </a:pPr>
              <a:r>
                <a:rPr b="1" lang="en-US" sz="3200">
                  <a:solidFill>
                    <a:schemeClr val="accent4"/>
                  </a:solidFill>
                </a:rPr>
                <a:t>2000</a:t>
              </a:r>
              <a:endParaRPr b="1" sz="3200">
                <a:solidFill>
                  <a:schemeClr val="accent4"/>
                </a:solidFill>
                <a:latin typeface="Arial"/>
                <a:ea typeface="Arial"/>
                <a:cs typeface="Arial"/>
                <a:sym typeface="Arial"/>
              </a:endParaRPr>
            </a:p>
          </p:txBody>
        </p:sp>
      </p:grpSp>
      <p:grpSp>
        <p:nvGrpSpPr>
          <p:cNvPr id="320" name="Google Shape;320;p32"/>
          <p:cNvGrpSpPr/>
          <p:nvPr/>
        </p:nvGrpSpPr>
        <p:grpSpPr>
          <a:xfrm>
            <a:off x="902199" y="1634810"/>
            <a:ext cx="1990821" cy="1538108"/>
            <a:chOff x="741521" y="4103254"/>
            <a:chExt cx="1824600" cy="1138496"/>
          </a:xfrm>
        </p:grpSpPr>
        <p:sp>
          <p:nvSpPr>
            <p:cNvPr id="321" name="Google Shape;321;p32"/>
            <p:cNvSpPr txBox="1"/>
            <p:nvPr/>
          </p:nvSpPr>
          <p:spPr>
            <a:xfrm>
              <a:off x="751299" y="4595550"/>
              <a:ext cx="1814700" cy="646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rgbClr val="595959"/>
                  </a:solidFill>
                </a:rPr>
                <a:t>introducen el algoritmo de retrato generalizado el algoritmo implementado por las máquinas de vectores de soporte es una generalización no lineal del algoritmo de (retrato generalizado).[4]</a:t>
              </a:r>
              <a:r>
                <a:rPr lang="en-US" sz="1200">
                  <a:solidFill>
                    <a:srgbClr val="595959"/>
                  </a:solidFill>
                  <a:latin typeface="Arial"/>
                  <a:ea typeface="Arial"/>
                  <a:cs typeface="Arial"/>
                  <a:sym typeface="Arial"/>
                </a:rPr>
                <a:t> </a:t>
              </a:r>
              <a:endParaRPr/>
            </a:p>
          </p:txBody>
        </p:sp>
        <p:sp>
          <p:nvSpPr>
            <p:cNvPr id="322" name="Google Shape;322;p32"/>
            <p:cNvSpPr txBox="1"/>
            <p:nvPr/>
          </p:nvSpPr>
          <p:spPr>
            <a:xfrm>
              <a:off x="741521" y="4103254"/>
              <a:ext cx="1824600" cy="492300"/>
            </a:xfrm>
            <a:prstGeom prst="rect">
              <a:avLst/>
            </a:prstGeom>
            <a:noFill/>
            <a:ln>
              <a:noFill/>
            </a:ln>
          </p:spPr>
          <p:txBody>
            <a:bodyPr anchorCtr="0" anchor="t" bIns="0" lIns="108000" spcFirstLastPara="1" rIns="0" wrap="square" tIns="0">
              <a:noAutofit/>
            </a:bodyPr>
            <a:lstStyle/>
            <a:p>
              <a:pPr indent="0" lvl="0" marL="0" marR="0" rtl="0" algn="r">
                <a:spcBef>
                  <a:spcPts val="0"/>
                </a:spcBef>
                <a:spcAft>
                  <a:spcPts val="0"/>
                </a:spcAft>
                <a:buNone/>
              </a:pPr>
              <a:r>
                <a:rPr b="1" lang="en-US" sz="3200">
                  <a:solidFill>
                    <a:schemeClr val="accent1"/>
                  </a:solidFill>
                </a:rPr>
                <a:t>1966</a:t>
              </a:r>
              <a:endParaRPr b="1" sz="3200">
                <a:solidFill>
                  <a:schemeClr val="accent1"/>
                </a:solidFill>
                <a:latin typeface="Arial"/>
                <a:ea typeface="Arial"/>
                <a:cs typeface="Arial"/>
                <a:sym typeface="Arial"/>
              </a:endParaRPr>
            </a:p>
          </p:txBody>
        </p:sp>
      </p:grpSp>
      <p:grpSp>
        <p:nvGrpSpPr>
          <p:cNvPr id="323" name="Google Shape;323;p32"/>
          <p:cNvGrpSpPr/>
          <p:nvPr/>
        </p:nvGrpSpPr>
        <p:grpSpPr>
          <a:xfrm>
            <a:off x="4727184" y="4502594"/>
            <a:ext cx="2212329" cy="1404381"/>
            <a:chOff x="507371" y="4139408"/>
            <a:chExt cx="2058900" cy="1404381"/>
          </a:xfrm>
        </p:grpSpPr>
        <p:sp>
          <p:nvSpPr>
            <p:cNvPr id="324" name="Google Shape;324;p32"/>
            <p:cNvSpPr txBox="1"/>
            <p:nvPr/>
          </p:nvSpPr>
          <p:spPr>
            <a:xfrm>
              <a:off x="507371" y="4897589"/>
              <a:ext cx="2058900" cy="646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r>
                <a:rPr lang="en-US" sz="1200">
                  <a:solidFill>
                    <a:srgbClr val="595959"/>
                  </a:solidFill>
                </a:rPr>
                <a:t> SVM se presentaron por primera vez con un artículo en la conferencia COLT 1992[4]</a:t>
              </a:r>
              <a:endParaRPr/>
            </a:p>
          </p:txBody>
        </p:sp>
        <p:sp>
          <p:nvSpPr>
            <p:cNvPr id="325" name="Google Shape;325;p32"/>
            <p:cNvSpPr txBox="1"/>
            <p:nvPr/>
          </p:nvSpPr>
          <p:spPr>
            <a:xfrm>
              <a:off x="731302" y="4139408"/>
              <a:ext cx="1824474" cy="492443"/>
            </a:xfrm>
            <a:prstGeom prst="rect">
              <a:avLst/>
            </a:prstGeom>
            <a:noFill/>
            <a:ln>
              <a:noFill/>
            </a:ln>
          </p:spPr>
          <p:txBody>
            <a:bodyPr anchorCtr="0" anchor="t" bIns="0" lIns="108000" spcFirstLastPara="1" rIns="0" wrap="square" tIns="0">
              <a:noAutofit/>
            </a:bodyPr>
            <a:lstStyle/>
            <a:p>
              <a:pPr indent="0" lvl="0" marL="0" marR="0" rtl="0" algn="l">
                <a:spcBef>
                  <a:spcPts val="0"/>
                </a:spcBef>
                <a:spcAft>
                  <a:spcPts val="0"/>
                </a:spcAft>
                <a:buNone/>
              </a:pPr>
              <a:r>
                <a:rPr b="1" lang="en-US" sz="3200">
                  <a:solidFill>
                    <a:schemeClr val="accent1"/>
                  </a:solidFill>
                </a:rPr>
                <a:t>1992</a:t>
              </a:r>
              <a:endParaRPr b="1" sz="3200">
                <a:solidFill>
                  <a:schemeClr val="accent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3"/>
          <p:cNvSpPr/>
          <p:nvPr/>
        </p:nvSpPr>
        <p:spPr>
          <a:xfrm>
            <a:off x="7965832" y="2166646"/>
            <a:ext cx="3657936" cy="36933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1800">
                <a:solidFill>
                  <a:schemeClr val="lt1"/>
                </a:solidFill>
                <a:latin typeface="Arial"/>
                <a:ea typeface="Arial"/>
                <a:cs typeface="Arial"/>
                <a:sym typeface="Arial"/>
              </a:rPr>
              <a:t>MACHINE LEARNING</a:t>
            </a:r>
            <a:endParaRPr/>
          </a:p>
        </p:txBody>
      </p:sp>
      <p:sp>
        <p:nvSpPr>
          <p:cNvPr id="331" name="Google Shape;331;p33"/>
          <p:cNvSpPr txBox="1"/>
          <p:nvPr/>
        </p:nvSpPr>
        <p:spPr>
          <a:xfrm>
            <a:off x="653125" y="1363545"/>
            <a:ext cx="11225400" cy="881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3F3F3F"/>
                </a:solidFill>
              </a:rPr>
              <a:t>Se puede considerar como una extensión del Support Vector Classifier obtenida al aumentar la dimensión de los datos.</a:t>
            </a:r>
            <a:endParaRPr sz="3200">
              <a:solidFill>
                <a:srgbClr val="3F3F3F"/>
              </a:solidFill>
              <a:latin typeface="Arial"/>
              <a:ea typeface="Arial"/>
              <a:cs typeface="Arial"/>
              <a:sym typeface="Arial"/>
            </a:endParaRPr>
          </a:p>
        </p:txBody>
      </p:sp>
      <p:sp>
        <p:nvSpPr>
          <p:cNvPr id="332" name="Google Shape;332;p33"/>
          <p:cNvSpPr txBox="1"/>
          <p:nvPr>
            <p:ph idx="1" type="body"/>
          </p:nvPr>
        </p:nvSpPr>
        <p:spPr>
          <a:xfrm>
            <a:off x="1" y="339509"/>
            <a:ext cx="12192000" cy="792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3F3F3F"/>
              </a:buClr>
              <a:buSzPts val="5400"/>
              <a:buNone/>
            </a:pPr>
            <a:r>
              <a:rPr b="1" lang="en-US" sz="5400">
                <a:solidFill>
                  <a:srgbClr val="434343"/>
                </a:solidFill>
              </a:rPr>
              <a:t>SVM</a:t>
            </a:r>
            <a:endParaRPr b="1" sz="5400">
              <a:solidFill>
                <a:srgbClr val="434343"/>
              </a:solidFill>
            </a:endParaRPr>
          </a:p>
        </p:txBody>
      </p:sp>
      <p:pic>
        <p:nvPicPr>
          <p:cNvPr id="333" name="Google Shape;333;p33"/>
          <p:cNvPicPr preferRelativeResize="0"/>
          <p:nvPr/>
        </p:nvPicPr>
        <p:blipFill>
          <a:blip r:embed="rId3">
            <a:alphaModFix/>
          </a:blip>
          <a:stretch>
            <a:fillRect/>
          </a:stretch>
        </p:blipFill>
        <p:spPr>
          <a:xfrm>
            <a:off x="765425" y="2799650"/>
            <a:ext cx="3274388" cy="3127225"/>
          </a:xfrm>
          <a:prstGeom prst="rect">
            <a:avLst/>
          </a:prstGeom>
          <a:noFill/>
          <a:ln>
            <a:noFill/>
          </a:ln>
        </p:spPr>
      </p:pic>
      <p:sp>
        <p:nvSpPr>
          <p:cNvPr id="334" name="Google Shape;334;p33"/>
          <p:cNvSpPr txBox="1"/>
          <p:nvPr/>
        </p:nvSpPr>
        <p:spPr>
          <a:xfrm>
            <a:off x="1361675" y="5926875"/>
            <a:ext cx="2337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Support Vector Classifier</a:t>
            </a:r>
            <a:endParaRPr/>
          </a:p>
        </p:txBody>
      </p:sp>
      <p:sp>
        <p:nvSpPr>
          <p:cNvPr id="335" name="Google Shape;335;p33"/>
          <p:cNvSpPr/>
          <p:nvPr/>
        </p:nvSpPr>
        <p:spPr>
          <a:xfrm>
            <a:off x="4235175" y="4122150"/>
            <a:ext cx="919500" cy="36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txBox="1"/>
          <p:nvPr/>
        </p:nvSpPr>
        <p:spPr>
          <a:xfrm>
            <a:off x="7663300" y="5926875"/>
            <a:ext cx="2816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rgbClr val="333333"/>
                </a:solidFill>
                <a:highlight>
                  <a:srgbClr val="FFFFFF"/>
                </a:highlight>
              </a:rPr>
              <a:t>Máquinas Vector Soporte (</a:t>
            </a:r>
            <a:r>
              <a:rPr i="1" lang="en-US" sz="1350">
                <a:solidFill>
                  <a:srgbClr val="333333"/>
                </a:solidFill>
                <a:highlight>
                  <a:srgbClr val="FFFFFF"/>
                </a:highlight>
              </a:rPr>
              <a:t>SVM</a:t>
            </a:r>
            <a:r>
              <a:rPr lang="en-US" sz="1350">
                <a:solidFill>
                  <a:srgbClr val="333333"/>
                </a:solidFill>
                <a:highlight>
                  <a:srgbClr val="FFFFFF"/>
                </a:highlight>
              </a:rPr>
              <a:t>)</a:t>
            </a:r>
            <a:endParaRPr/>
          </a:p>
        </p:txBody>
      </p:sp>
      <p:pic>
        <p:nvPicPr>
          <p:cNvPr id="337" name="Google Shape;337;p33"/>
          <p:cNvPicPr preferRelativeResize="0"/>
          <p:nvPr/>
        </p:nvPicPr>
        <p:blipFill>
          <a:blip r:embed="rId4">
            <a:alphaModFix/>
          </a:blip>
          <a:stretch>
            <a:fillRect/>
          </a:stretch>
        </p:blipFill>
        <p:spPr>
          <a:xfrm>
            <a:off x="5350025" y="2858953"/>
            <a:ext cx="2895356" cy="3008622"/>
          </a:xfrm>
          <a:prstGeom prst="rect">
            <a:avLst/>
          </a:prstGeom>
          <a:noFill/>
          <a:ln>
            <a:noFill/>
          </a:ln>
        </p:spPr>
      </p:pic>
      <p:pic>
        <p:nvPicPr>
          <p:cNvPr id="338" name="Google Shape;338;p33"/>
          <p:cNvPicPr preferRelativeResize="0"/>
          <p:nvPr/>
        </p:nvPicPr>
        <p:blipFill>
          <a:blip r:embed="rId5">
            <a:alphaModFix/>
          </a:blip>
          <a:stretch>
            <a:fillRect/>
          </a:stretch>
        </p:blipFill>
        <p:spPr>
          <a:xfrm>
            <a:off x="8831451" y="3003613"/>
            <a:ext cx="2509900" cy="2455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4"/>
          <p:cNvSpPr/>
          <p:nvPr/>
        </p:nvSpPr>
        <p:spPr>
          <a:xfrm>
            <a:off x="7965832" y="2166646"/>
            <a:ext cx="3657900" cy="369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1800">
                <a:solidFill>
                  <a:schemeClr val="lt1"/>
                </a:solidFill>
                <a:latin typeface="Arial"/>
                <a:ea typeface="Arial"/>
                <a:cs typeface="Arial"/>
                <a:sym typeface="Arial"/>
              </a:rPr>
              <a:t>MACHINE LEARNING</a:t>
            </a:r>
            <a:endParaRPr/>
          </a:p>
        </p:txBody>
      </p:sp>
      <p:sp>
        <p:nvSpPr>
          <p:cNvPr id="344" name="Google Shape;344;p34"/>
          <p:cNvSpPr txBox="1"/>
          <p:nvPr/>
        </p:nvSpPr>
        <p:spPr>
          <a:xfrm>
            <a:off x="483300" y="1342820"/>
            <a:ext cx="11225400" cy="881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3F3F3F"/>
                </a:solidFill>
              </a:rPr>
              <a:t>¿Cómo </a:t>
            </a:r>
            <a:r>
              <a:rPr b="1" lang="en-US" sz="3200">
                <a:solidFill>
                  <a:srgbClr val="3F3F3F"/>
                </a:solidFill>
              </a:rPr>
              <a:t>aumentar la dimensión de los datos?</a:t>
            </a:r>
            <a:endParaRPr b="1" sz="3200">
              <a:solidFill>
                <a:srgbClr val="3F3F3F"/>
              </a:solidFill>
            </a:endParaRPr>
          </a:p>
          <a:p>
            <a:pPr indent="0" lvl="0" marL="0" marR="0" rtl="0" algn="ctr">
              <a:spcBef>
                <a:spcPts val="0"/>
              </a:spcBef>
              <a:spcAft>
                <a:spcPts val="0"/>
              </a:spcAft>
              <a:buNone/>
            </a:pPr>
            <a:r>
              <a:rPr lang="en-US" sz="3200">
                <a:solidFill>
                  <a:srgbClr val="3F3F3F"/>
                </a:solidFill>
              </a:rPr>
              <a:t>Modificando cualquiera de sus dimensiones</a:t>
            </a:r>
            <a:endParaRPr sz="3200">
              <a:solidFill>
                <a:srgbClr val="3F3F3F"/>
              </a:solidFill>
              <a:latin typeface="Arial"/>
              <a:ea typeface="Arial"/>
              <a:cs typeface="Arial"/>
              <a:sym typeface="Arial"/>
            </a:endParaRPr>
          </a:p>
        </p:txBody>
      </p:sp>
      <p:sp>
        <p:nvSpPr>
          <p:cNvPr id="345" name="Google Shape;345;p34"/>
          <p:cNvSpPr txBox="1"/>
          <p:nvPr>
            <p:ph idx="1" type="body"/>
          </p:nvPr>
        </p:nvSpPr>
        <p:spPr>
          <a:xfrm>
            <a:off x="1" y="550234"/>
            <a:ext cx="12192000" cy="792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3F3F3F"/>
              </a:buClr>
              <a:buSzPts val="5400"/>
              <a:buNone/>
            </a:pPr>
            <a:r>
              <a:rPr b="1" lang="en-US" sz="5400">
                <a:solidFill>
                  <a:srgbClr val="434343"/>
                </a:solidFill>
              </a:rPr>
              <a:t>SVM</a:t>
            </a:r>
            <a:endParaRPr b="1" sz="5400">
              <a:solidFill>
                <a:srgbClr val="434343"/>
              </a:solidFill>
            </a:endParaRPr>
          </a:p>
        </p:txBody>
      </p:sp>
      <p:pic>
        <p:nvPicPr>
          <p:cNvPr id="346" name="Google Shape;346;p34"/>
          <p:cNvPicPr preferRelativeResize="0"/>
          <p:nvPr/>
        </p:nvPicPr>
        <p:blipFill>
          <a:blip r:embed="rId3">
            <a:alphaModFix/>
          </a:blip>
          <a:stretch>
            <a:fillRect/>
          </a:stretch>
        </p:blipFill>
        <p:spPr>
          <a:xfrm>
            <a:off x="3840213" y="2535953"/>
            <a:ext cx="4511573" cy="881400"/>
          </a:xfrm>
          <a:prstGeom prst="rect">
            <a:avLst/>
          </a:prstGeom>
          <a:noFill/>
          <a:ln>
            <a:noFill/>
          </a:ln>
        </p:spPr>
      </p:pic>
      <p:pic>
        <p:nvPicPr>
          <p:cNvPr id="347" name="Google Shape;347;p34"/>
          <p:cNvPicPr preferRelativeResize="0"/>
          <p:nvPr/>
        </p:nvPicPr>
        <p:blipFill>
          <a:blip r:embed="rId4">
            <a:alphaModFix/>
          </a:blip>
          <a:stretch>
            <a:fillRect/>
          </a:stretch>
        </p:blipFill>
        <p:spPr>
          <a:xfrm>
            <a:off x="5666324" y="3627672"/>
            <a:ext cx="3059325" cy="2696828"/>
          </a:xfrm>
          <a:prstGeom prst="rect">
            <a:avLst/>
          </a:prstGeom>
          <a:noFill/>
          <a:ln>
            <a:noFill/>
          </a:ln>
        </p:spPr>
      </p:pic>
      <p:pic>
        <p:nvPicPr>
          <p:cNvPr id="348" name="Google Shape;348;p34"/>
          <p:cNvPicPr preferRelativeResize="0"/>
          <p:nvPr/>
        </p:nvPicPr>
        <p:blipFill>
          <a:blip r:embed="rId5">
            <a:alphaModFix/>
          </a:blip>
          <a:stretch>
            <a:fillRect/>
          </a:stretch>
        </p:blipFill>
        <p:spPr>
          <a:xfrm>
            <a:off x="8725651" y="3630599"/>
            <a:ext cx="3466359" cy="2696850"/>
          </a:xfrm>
          <a:prstGeom prst="rect">
            <a:avLst/>
          </a:prstGeom>
          <a:noFill/>
          <a:ln>
            <a:noFill/>
          </a:ln>
        </p:spPr>
      </p:pic>
      <p:pic>
        <p:nvPicPr>
          <p:cNvPr id="349" name="Google Shape;349;p34"/>
          <p:cNvPicPr preferRelativeResize="0"/>
          <p:nvPr/>
        </p:nvPicPr>
        <p:blipFill>
          <a:blip r:embed="rId6">
            <a:alphaModFix/>
          </a:blip>
          <a:stretch>
            <a:fillRect/>
          </a:stretch>
        </p:blipFill>
        <p:spPr>
          <a:xfrm>
            <a:off x="382275" y="3554403"/>
            <a:ext cx="4987650" cy="28433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3" name="Shape 353"/>
        <p:cNvGrpSpPr/>
        <p:nvPr/>
      </p:nvGrpSpPr>
      <p:grpSpPr>
        <a:xfrm>
          <a:off x="0" y="0"/>
          <a:ext cx="0" cy="0"/>
          <a:chOff x="0" y="0"/>
          <a:chExt cx="0" cy="0"/>
        </a:xfrm>
      </p:grpSpPr>
      <p:sp>
        <p:nvSpPr>
          <p:cNvPr id="354" name="Google Shape;354;p35"/>
          <p:cNvSpPr/>
          <p:nvPr/>
        </p:nvSpPr>
        <p:spPr>
          <a:xfrm>
            <a:off x="194425" y="350025"/>
            <a:ext cx="2068800" cy="2068800"/>
          </a:xfrm>
          <a:prstGeom prst="ellipse">
            <a:avLst/>
          </a:prstGeom>
          <a:solidFill>
            <a:schemeClr val="accent4"/>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txBox="1"/>
          <p:nvPr/>
        </p:nvSpPr>
        <p:spPr>
          <a:xfrm>
            <a:off x="6867600" y="2972851"/>
            <a:ext cx="5324400" cy="1598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7200">
                <a:solidFill>
                  <a:srgbClr val="434343"/>
                </a:solidFill>
              </a:rPr>
              <a:t>¿Qué es un Kernel en SVM?</a:t>
            </a:r>
            <a:endParaRPr b="1" sz="7200">
              <a:solidFill>
                <a:srgbClr val="434343"/>
              </a:solidFill>
            </a:endParaRPr>
          </a:p>
          <a:p>
            <a:pPr indent="0" lvl="0" marL="0" marR="0" rtl="0" algn="l">
              <a:lnSpc>
                <a:spcPct val="90000"/>
              </a:lnSpc>
              <a:spcBef>
                <a:spcPts val="0"/>
              </a:spcBef>
              <a:spcAft>
                <a:spcPts val="0"/>
              </a:spcAft>
              <a:buNone/>
            </a:pPr>
            <a:r>
              <a:t/>
            </a:r>
            <a:endParaRPr b="1" sz="7200">
              <a:solidFill>
                <a:srgbClr val="434343"/>
              </a:solidFill>
            </a:endParaRPr>
          </a:p>
        </p:txBody>
      </p:sp>
      <p:sp>
        <p:nvSpPr>
          <p:cNvPr id="356" name="Google Shape;356;p35"/>
          <p:cNvSpPr/>
          <p:nvPr/>
        </p:nvSpPr>
        <p:spPr>
          <a:xfrm>
            <a:off x="2155150" y="1940763"/>
            <a:ext cx="5086770" cy="3128874"/>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 name="Google Shape;357;p35"/>
          <p:cNvSpPr txBox="1"/>
          <p:nvPr/>
        </p:nvSpPr>
        <p:spPr>
          <a:xfrm>
            <a:off x="633350" y="190275"/>
            <a:ext cx="1379100" cy="15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0">
                <a:solidFill>
                  <a:srgbClr val="434343"/>
                </a:solidFill>
                <a:latin typeface="Impact"/>
                <a:ea typeface="Impact"/>
                <a:cs typeface="Impact"/>
                <a:sym typeface="Impact"/>
              </a:rPr>
              <a:t>2</a:t>
            </a:r>
            <a:endParaRPr sz="15000">
              <a:solidFill>
                <a:srgbClr val="434343"/>
              </a:solidFill>
              <a:latin typeface="Impact"/>
              <a:ea typeface="Impact"/>
              <a:cs typeface="Impact"/>
              <a:sym typeface="Impact"/>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s Slide Master">
  <a:themeElements>
    <a:clrScheme name="ALLPPT-Artificial Intelligence">
      <a:dk1>
        <a:srgbClr val="000000"/>
      </a:dk1>
      <a:lt1>
        <a:srgbClr val="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ction Break Slide Master">
  <a:themeElements>
    <a:clrScheme name="ALLPPT-Artificial Intelligence">
      <a:dk1>
        <a:srgbClr val="000000"/>
      </a:dk1>
      <a:lt1>
        <a:srgbClr val="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ver and End Slide Master">
  <a:themeElements>
    <a:clrScheme name="AI">
      <a:dk1>
        <a:srgbClr val="000000"/>
      </a:dk1>
      <a:lt1>
        <a:srgbClr val="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